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4"/>
  </p:notesMasterIdLst>
  <p:sldIdLst>
    <p:sldId id="256" r:id="rId2"/>
    <p:sldId id="267" r:id="rId3"/>
    <p:sldId id="272" r:id="rId4"/>
    <p:sldId id="258" r:id="rId5"/>
    <p:sldId id="260" r:id="rId6"/>
    <p:sldId id="261" r:id="rId7"/>
    <p:sldId id="263" r:id="rId8"/>
    <p:sldId id="274" r:id="rId9"/>
    <p:sldId id="264" r:id="rId10"/>
    <p:sldId id="265" r:id="rId11"/>
    <p:sldId id="279" r:id="rId12"/>
    <p:sldId id="262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Неозаглавена секция" id="{0A1E9109-4EB9-43CC-AEDF-D3B049DEF42C}">
          <p14:sldIdLst>
            <p14:sldId id="256"/>
            <p14:sldId id="267"/>
            <p14:sldId id="272"/>
            <p14:sldId id="258"/>
            <p14:sldId id="260"/>
            <p14:sldId id="261"/>
            <p14:sldId id="263"/>
            <p14:sldId id="274"/>
            <p14:sldId id="264"/>
            <p14:sldId id="265"/>
            <p14:sldId id="275"/>
            <p14:sldId id="276"/>
            <p14:sldId id="278"/>
            <p14:sldId id="279"/>
            <p14:sldId id="26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BF1DE"/>
    <a:srgbClr val="5F2E6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8" autoAdjust="0"/>
    <p:restoredTop sz="94580" autoAdjust="0"/>
  </p:normalViewPr>
  <p:slideViewPr>
    <p:cSldViewPr>
      <p:cViewPr>
        <p:scale>
          <a:sx n="78" d="100"/>
          <a:sy n="78" d="100"/>
        </p:scale>
        <p:origin x="-132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41857-F1F4-4408-A354-D3036C5B28BA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12BF6-38F6-431E-B437-E0432AC80A05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337493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12BF6-38F6-431E-B437-E0432AC80A05}" type="slidenum">
              <a:rPr lang="bg-BG" smtClean="0"/>
              <a:pPr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67544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Голямо предприятие с</a:t>
            </a:r>
            <a:r>
              <a:rPr lang="bg-BG" baseline="0" dirty="0" smtClean="0"/>
              <a:t> персонал &gt; 250 души и ГО над  97,5 </a:t>
            </a:r>
            <a:r>
              <a:rPr lang="bg-BG" baseline="0" dirty="0" err="1" smtClean="0"/>
              <a:t>млн</a:t>
            </a:r>
            <a:r>
              <a:rPr lang="bg-BG" baseline="0" dirty="0" smtClean="0"/>
              <a:t> </a:t>
            </a:r>
            <a:r>
              <a:rPr lang="bg-BG" baseline="0" dirty="0" err="1" smtClean="0"/>
              <a:t>лв</a:t>
            </a:r>
            <a:r>
              <a:rPr lang="bg-BG" baseline="0" dirty="0" smtClean="0"/>
              <a:t> и/или Активи над 84 </a:t>
            </a:r>
            <a:r>
              <a:rPr lang="bg-BG" baseline="0" dirty="0" err="1" smtClean="0"/>
              <a:t>млн</a:t>
            </a:r>
            <a:r>
              <a:rPr lang="bg-BG" baseline="0" dirty="0" smtClean="0"/>
              <a:t> </a:t>
            </a:r>
            <a:r>
              <a:rPr lang="bg-BG" baseline="0" dirty="0" err="1" smtClean="0"/>
              <a:t>лв</a:t>
            </a:r>
            <a:endParaRPr lang="bg-BG" baseline="0" dirty="0" smtClean="0"/>
          </a:p>
          <a:p>
            <a:r>
              <a:rPr lang="bg-BG" baseline="0" dirty="0" smtClean="0"/>
              <a:t>Средно предприятие с персонал от 51 до 250 души и ГО над 3,5 </a:t>
            </a:r>
            <a:r>
              <a:rPr lang="bg-BG" baseline="0" dirty="0" err="1" smtClean="0"/>
              <a:t>млн</a:t>
            </a:r>
            <a:r>
              <a:rPr lang="bg-BG" baseline="0" dirty="0" smtClean="0"/>
              <a:t> </a:t>
            </a:r>
            <a:r>
              <a:rPr lang="bg-BG" baseline="0" dirty="0" err="1" smtClean="0"/>
              <a:t>лв</a:t>
            </a:r>
            <a:r>
              <a:rPr lang="bg-BG" baseline="0" dirty="0" smtClean="0"/>
              <a:t> до 19,5 </a:t>
            </a:r>
            <a:r>
              <a:rPr lang="bg-BG" baseline="0" dirty="0" err="1" smtClean="0"/>
              <a:t>млн</a:t>
            </a:r>
            <a:r>
              <a:rPr lang="bg-BG" baseline="0" dirty="0" smtClean="0"/>
              <a:t> </a:t>
            </a:r>
            <a:r>
              <a:rPr lang="bg-BG" baseline="0" dirty="0" err="1" smtClean="0"/>
              <a:t>лв</a:t>
            </a:r>
            <a:r>
              <a:rPr lang="bg-BG" baseline="0" dirty="0" smtClean="0"/>
              <a:t> до 97,5 </a:t>
            </a:r>
            <a:r>
              <a:rPr lang="bg-BG" baseline="0" dirty="0" err="1" smtClean="0"/>
              <a:t>млн</a:t>
            </a:r>
            <a:r>
              <a:rPr lang="bg-BG" baseline="0" dirty="0" smtClean="0"/>
              <a:t> </a:t>
            </a:r>
            <a:r>
              <a:rPr lang="bg-BG" baseline="0" dirty="0" err="1" smtClean="0"/>
              <a:t>лв</a:t>
            </a:r>
            <a:r>
              <a:rPr lang="bg-BG" baseline="0" dirty="0" smtClean="0"/>
              <a:t> и / или Активи над 19,5</a:t>
            </a:r>
          </a:p>
          <a:p>
            <a:r>
              <a:rPr lang="bg-BG" baseline="0" dirty="0" smtClean="0"/>
              <a:t>Малко </a:t>
            </a:r>
            <a:r>
              <a:rPr lang="bg-BG" baseline="0" dirty="0" err="1" smtClean="0"/>
              <a:t>предприятое</a:t>
            </a:r>
            <a:r>
              <a:rPr lang="bg-BG" baseline="0" dirty="0" smtClean="0"/>
              <a:t> с персонал от 11 до 50 души и ГО до 3,9,млн </a:t>
            </a:r>
            <a:r>
              <a:rPr lang="bg-BG" baseline="0" dirty="0" err="1" smtClean="0"/>
              <a:t>лв</a:t>
            </a:r>
            <a:r>
              <a:rPr lang="bg-BG" baseline="0" dirty="0" smtClean="0"/>
              <a:t> и/или активи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12BF6-38F6-431E-B437-E0432AC80A05}" type="slidenum">
              <a:rPr lang="bg-BG" smtClean="0"/>
              <a:pPr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443092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448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41449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900668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062007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238578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59149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29027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017410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23538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072541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43376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AAEBF-DF79-4276-91B8-CE93517502D3}" type="datetimeFigureOut">
              <a:rPr lang="bg-BG" smtClean="0"/>
              <a:pPr/>
              <a:t>1.12.2016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BCEFD-7B91-4AC9-AFFB-F1CCBD723030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95548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.jpeg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ndolito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11200"/>
                    </a14:imgEffect>
                    <a14:imgEffect>
                      <a14:brightnessContrast bright="10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268760"/>
            <a:ext cx="7992888" cy="5184576"/>
          </a:xfrm>
          <a:prstGeom prst="rect">
            <a:avLst/>
          </a:prstGeom>
          <a:gradFill flip="none" rotWithShape="1">
            <a:gsLst>
              <a:gs pos="43000">
                <a:schemeClr val="bg1">
                  <a:lumMod val="95000"/>
                </a:schemeClr>
              </a:gs>
              <a:gs pos="21000">
                <a:schemeClr val="bg1"/>
              </a:gs>
              <a:gs pos="15000">
                <a:srgbClr val="FEFEFE"/>
              </a:gs>
              <a:gs pos="99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711844" y="2060848"/>
            <a:ext cx="800914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Възможности за финансиране на проекти за отопление с твърда биомаса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bg-BG" sz="32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със средства от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Европейски структурни и инвестиционни фондове </a:t>
            </a:r>
            <a:endParaRPr lang="bg-BG" sz="3200" b="1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bg-BG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696926" y="50851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bg1">
                    <a:lumMod val="65000"/>
                  </a:schemeClr>
                </a:solidFill>
              </a:rPr>
              <a:t>Пловдив, 2016 година</a:t>
            </a:r>
            <a:endParaRPr lang="bg-BG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6600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539553" y="4304160"/>
            <a:ext cx="799288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Финансовата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рамка 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ЕС в период 2014-2020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г.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разрешава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новото поколение програми за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разходи, финансирани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от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Европейски структурни и инвестиционни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фондове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 обща рамка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 Европейския фонд за регионално развитие (ЕФРР), Европейския социален фонд (ЕСФ),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Кохезионния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фонд (КФ), Европейския земеделски фонд за развитие на селските райони (ЕЗФРСР) и Европейския фонд за морско дело и рибарство (ЕФМДР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</a:p>
          <a:p>
            <a:pPr algn="just"/>
            <a:endParaRPr lang="ru-RU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9" y="1340768"/>
            <a:ext cx="7704855" cy="274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3652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9173" y="1299972"/>
            <a:ext cx="8223268" cy="1857257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335650" y="1556792"/>
            <a:ext cx="82232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tx2"/>
                </a:solidFill>
              </a:rPr>
              <a:t>„Европа </a:t>
            </a:r>
            <a:r>
              <a:rPr lang="ru-RU" b="1" dirty="0">
                <a:solidFill>
                  <a:schemeClr val="tx2"/>
                </a:solidFill>
              </a:rPr>
              <a:t>2020“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е десетгодишната стратегия за растеж и работни места 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ЕС, с която се поставят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пет основни цели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планувани за постигане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 края на 2020 г. </a:t>
            </a:r>
            <a:endParaRPr lang="ru-RU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Целите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са в областта на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 заетостта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научните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изследвания и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развитието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климата/енергетиката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образованието, социалното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приобщаване и намаляването 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бедността.</a:t>
            </a:r>
          </a:p>
        </p:txBody>
      </p:sp>
      <p:sp>
        <p:nvSpPr>
          <p:cNvPr id="6" name="Правоъгълник 5"/>
          <p:cNvSpPr/>
          <p:nvPr/>
        </p:nvSpPr>
        <p:spPr>
          <a:xfrm>
            <a:off x="3970440" y="3284984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 да се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постигне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възможно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най-голямо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въздействие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на ЕСИФ с Регламент 1303/2013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са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определени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единадесет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тематични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цели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pPr algn="just"/>
            <a:endParaRPr lang="ru-RU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Държавите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членки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се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насърчават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да се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възползват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от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всички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налични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инструменти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за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финансиране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на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европейско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национално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и/или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местно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равнище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  <a:endParaRPr lang="bg-BG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650" y="3284984"/>
            <a:ext cx="3481446" cy="27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58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323528" y="1268760"/>
            <a:ext cx="3456384" cy="5040560"/>
          </a:xfrm>
          <a:prstGeom prst="rect">
            <a:avLst/>
          </a:prstGeom>
          <a:solidFill>
            <a:schemeClr val="accent1">
              <a:lumMod val="50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323528" y="1268760"/>
            <a:ext cx="3456384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g-BG" b="1" u="sng" dirty="0">
                <a:solidFill>
                  <a:schemeClr val="bg1"/>
                </a:solidFill>
              </a:rPr>
              <a:t>ТЕМАТИЧНИ ЦЕЛИ </a:t>
            </a:r>
            <a:r>
              <a:rPr lang="bg-BG" b="1" u="sng" dirty="0" smtClean="0">
                <a:solidFill>
                  <a:schemeClr val="bg1"/>
                </a:solidFill>
              </a:rPr>
              <a:t> </a:t>
            </a:r>
            <a:endParaRPr lang="bg-BG" u="sng" dirty="0">
              <a:solidFill>
                <a:schemeClr val="bg1"/>
              </a:solidFill>
            </a:endParaRPr>
          </a:p>
          <a:p>
            <a:endParaRPr lang="ru-RU" sz="600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4</a:t>
            </a:r>
            <a:r>
              <a:rPr lang="ru-RU" dirty="0">
                <a:solidFill>
                  <a:schemeClr val="bg1"/>
                </a:solidFill>
              </a:rPr>
              <a:t>. П</a:t>
            </a:r>
            <a:r>
              <a:rPr lang="ru-RU" dirty="0" smtClean="0">
                <a:solidFill>
                  <a:schemeClr val="bg1"/>
                </a:solidFill>
              </a:rPr>
              <a:t>одкрепа </a:t>
            </a:r>
            <a:r>
              <a:rPr lang="ru-RU" dirty="0">
                <a:solidFill>
                  <a:schemeClr val="bg1"/>
                </a:solidFill>
              </a:rPr>
              <a:t>за преминаването към нисковъглеродна икономика във всички сектори;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/ОПРР, ОПИК, ПРСР, ПМДР/</a:t>
            </a:r>
          </a:p>
          <a:p>
            <a:endParaRPr lang="ru-RU" sz="600" dirty="0" smtClean="0">
              <a:solidFill>
                <a:schemeClr val="bg1"/>
              </a:solidFill>
            </a:endParaRPr>
          </a:p>
          <a:p>
            <a:endParaRPr lang="ru-RU" sz="600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5</a:t>
            </a:r>
            <a:r>
              <a:rPr lang="ru-RU" dirty="0">
                <a:solidFill>
                  <a:schemeClr val="bg1"/>
                </a:solidFill>
              </a:rPr>
              <a:t>. Н</a:t>
            </a:r>
            <a:r>
              <a:rPr lang="ru-RU" dirty="0" smtClean="0">
                <a:solidFill>
                  <a:schemeClr val="bg1"/>
                </a:solidFill>
              </a:rPr>
              <a:t>асърчаване </a:t>
            </a:r>
            <a:r>
              <a:rPr lang="ru-RU" dirty="0">
                <a:solidFill>
                  <a:schemeClr val="bg1"/>
                </a:solidFill>
              </a:rPr>
              <a:t>на адаптацията към изменението на климата и превенцията и управлението на риска</a:t>
            </a:r>
            <a:r>
              <a:rPr lang="ru-RU" dirty="0" smtClean="0">
                <a:solidFill>
                  <a:schemeClr val="bg1"/>
                </a:solidFill>
              </a:rPr>
              <a:t>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/ОПРР, </a:t>
            </a:r>
            <a:r>
              <a:rPr lang="ru-RU" dirty="0" smtClean="0">
                <a:solidFill>
                  <a:schemeClr val="bg1"/>
                </a:solidFill>
              </a:rPr>
              <a:t>ОПОС, ПРСР/</a:t>
            </a:r>
            <a:endParaRPr lang="ru-RU" dirty="0">
              <a:solidFill>
                <a:schemeClr val="bg1"/>
              </a:solidFill>
            </a:endParaRPr>
          </a:p>
          <a:p>
            <a:endParaRPr lang="ru-RU" sz="600" dirty="0" smtClean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6</a:t>
            </a:r>
            <a:r>
              <a:rPr lang="ru-RU" dirty="0">
                <a:solidFill>
                  <a:schemeClr val="bg1"/>
                </a:solidFill>
              </a:rPr>
              <a:t>. </a:t>
            </a:r>
            <a:r>
              <a:rPr lang="ru-RU" dirty="0" smtClean="0">
                <a:solidFill>
                  <a:schemeClr val="bg1"/>
                </a:solidFill>
              </a:rPr>
              <a:t>Опазване </a:t>
            </a:r>
            <a:r>
              <a:rPr lang="ru-RU" dirty="0">
                <a:solidFill>
                  <a:schemeClr val="bg1"/>
                </a:solidFill>
              </a:rPr>
              <a:t>на околната среда и насърчаване на ресурсната ефективност; 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/ОПРР, </a:t>
            </a:r>
            <a:r>
              <a:rPr lang="ru-RU" dirty="0" smtClean="0">
                <a:solidFill>
                  <a:schemeClr val="bg1"/>
                </a:solidFill>
              </a:rPr>
              <a:t>ОПИК</a:t>
            </a:r>
            <a:r>
              <a:rPr lang="ru-RU" dirty="0">
                <a:solidFill>
                  <a:schemeClr val="bg1"/>
                </a:solidFill>
              </a:rPr>
              <a:t>, ПРСР, ПМДР</a:t>
            </a:r>
            <a:r>
              <a:rPr lang="ru-RU" dirty="0" smtClean="0">
                <a:solidFill>
                  <a:schemeClr val="bg1"/>
                </a:solidFill>
              </a:rPr>
              <a:t>/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3861048" y="1260049"/>
            <a:ext cx="48599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tx2"/>
                </a:solidFill>
                <a:sym typeface="Wingdings"/>
              </a:rPr>
              <a:t>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Финансовата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подкрепа може да бъде под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формата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редица стимули, включително безвъзмездни средства, награди, договори, подлежаща на възстановяване помощ и финансови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инструменти. 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859034" y="2924944"/>
            <a:ext cx="4859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/>
                </a:solidFill>
                <a:sym typeface="Wingdings"/>
              </a:rPr>
              <a:t>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Над 75 % от бюджета на ЕС се управлява от самите държави членки. Останалата част се управлява централизирано от ЕК, понякога с подкрепата на нейните изпълнителни агенции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Текстово поле 8"/>
          <p:cNvSpPr txBox="1"/>
          <p:nvPr/>
        </p:nvSpPr>
        <p:spPr>
          <a:xfrm>
            <a:off x="3923928" y="4293272"/>
            <a:ext cx="47970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chemeClr val="tx2"/>
                </a:solidFill>
                <a:sym typeface="Wingdings"/>
              </a:rPr>
              <a:t>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Държавите членки изготвят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споразумения за партньорство,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стратегически планове със собствени инвестиционни приоритети, които те възнамеряват да постигнат с ресурса, който се предоставя в националните и/или регионалните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оперативни програми (ОП)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ПРСР. </a:t>
            </a:r>
            <a:endParaRPr lang="bg-B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3616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309634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417657" y="1129356"/>
            <a:ext cx="8496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ТЦ 4: Подкрепа за преминава</a:t>
            </a:r>
            <a:r>
              <a:rPr lang="ru-RU" b="1" dirty="0">
                <a:solidFill>
                  <a:schemeClr val="tx2"/>
                </a:solidFill>
              </a:rPr>
              <a:t>нето</a:t>
            </a:r>
            <a:r>
              <a:rPr lang="ru-RU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към нисковъглеродна </a:t>
            </a:r>
            <a:r>
              <a:rPr lang="ru-RU" b="1" dirty="0" smtClean="0">
                <a:solidFill>
                  <a:schemeClr val="tx2"/>
                </a:solidFill>
              </a:rPr>
              <a:t>икономика </a:t>
            </a:r>
            <a:r>
              <a:rPr lang="ru-RU" b="1" dirty="0">
                <a:solidFill>
                  <a:schemeClr val="tx2"/>
                </a:solidFill>
              </a:rPr>
              <a:t>във всички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сектори</a:t>
            </a:r>
            <a:endParaRPr lang="bg-BG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3635896" y="1556792"/>
            <a:ext cx="48965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Очаква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се с подкрепата от ЕФРР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КФ и ЕЗФРСР да ускорят прилагането на законодателството на ЕС в областта на възобновяемата енергия и енергийната ефективност. </a:t>
            </a:r>
            <a:endParaRPr lang="ru-RU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ЕФРР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КФ се концентрират върху: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•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енергийната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ефективност и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ВЕИ;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tx2"/>
                </a:solidFill>
              </a:rPr>
              <a:t>•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високоефективната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когенерация;</a:t>
            </a:r>
          </a:p>
          <a:p>
            <a:r>
              <a:rPr lang="ru-RU" dirty="0">
                <a:solidFill>
                  <a:schemeClr val="tx2"/>
                </a:solidFill>
              </a:rPr>
              <a:t>•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интелигентните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електроразпределителни мрежи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устойчивите планове за действие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 областта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нисковъглеродната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енергия за градските райони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същия начин може да се комбинира финансиране от ЕФРР и ЕЗФРСР за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развитие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ВЕИ.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Пример за това е инсталиране 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котли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биомаса или дървесни стърготини и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насърчаване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селскостопански дейности, основани на използването на биомаса.</a:t>
            </a:r>
            <a:endParaRPr lang="bg-B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451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766359"/>
              </p:ext>
            </p:extLst>
          </p:nvPr>
        </p:nvGraphicFramePr>
        <p:xfrm>
          <a:off x="792053" y="1268760"/>
          <a:ext cx="7776864" cy="480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4734"/>
                <a:gridCol w="350309"/>
                <a:gridCol w="1541821"/>
              </a:tblGrid>
              <a:tr h="586864">
                <a:tc>
                  <a:txBody>
                    <a:bodyPr/>
                    <a:lstStyle/>
                    <a:p>
                      <a:endParaRPr lang="ru-RU" sz="800" b="1" dirty="0" smtClean="0"/>
                    </a:p>
                    <a:p>
                      <a:r>
                        <a:rPr lang="ru-RU" b="1" dirty="0" smtClean="0"/>
                        <a:t>Разпределение на финансовата</a:t>
                      </a:r>
                      <a:r>
                        <a:rPr lang="ru-RU" b="1" baseline="0" dirty="0" smtClean="0"/>
                        <a:t> подкрепа                              </a:t>
                      </a:r>
                      <a:r>
                        <a:rPr lang="ru-RU" b="1" dirty="0" smtClean="0"/>
                        <a:t>по ОП 2014-2020</a:t>
                      </a:r>
                    </a:p>
                    <a:p>
                      <a:endParaRPr lang="bg-BG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800" u="none" dirty="0" smtClean="0"/>
                    </a:p>
                    <a:p>
                      <a:pPr algn="ctr"/>
                      <a:r>
                        <a:rPr lang="ru-RU" u="none" dirty="0" smtClean="0"/>
                        <a:t>Милиона EUR</a:t>
                      </a:r>
                      <a:endParaRPr lang="bg-BG" u="none" dirty="0"/>
                    </a:p>
                  </a:txBody>
                  <a:tcPr/>
                </a:tc>
              </a:tr>
              <a:tr h="484232">
                <a:tc>
                  <a:txBody>
                    <a:bodyPr/>
                    <a:lstStyle/>
                    <a:p>
                      <a:r>
                        <a:rPr lang="ru-RU" dirty="0" smtClean="0"/>
                        <a:t>ОП "Транспорт и транспортна инфраструктура"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1 612 </a:t>
                      </a:r>
                      <a:endParaRPr lang="bg-BG" dirty="0"/>
                    </a:p>
                  </a:txBody>
                  <a:tcPr/>
                </a:tc>
              </a:tr>
              <a:tr h="473432">
                <a:tc>
                  <a:txBody>
                    <a:bodyPr/>
                    <a:lstStyle/>
                    <a:p>
                      <a:r>
                        <a:rPr lang="ru-RU" dirty="0" smtClean="0"/>
                        <a:t>ОП "Околна среда" 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1 494</a:t>
                      </a:r>
                    </a:p>
                  </a:txBody>
                  <a:tcPr/>
                </a:tc>
              </a:tr>
              <a:tr h="462632">
                <a:tc>
                  <a:txBody>
                    <a:bodyPr/>
                    <a:lstStyle/>
                    <a:p>
                      <a:r>
                        <a:rPr lang="ru-RU" dirty="0" smtClean="0"/>
                        <a:t>ОП "Региони в растеж" 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1 351</a:t>
                      </a:r>
                    </a:p>
                  </a:txBody>
                  <a:tcPr/>
                </a:tc>
              </a:tr>
              <a:tr h="45183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C000"/>
                          </a:solidFill>
                        </a:rPr>
                        <a:t>ОП "Иновации и конкурентоспособност" (ОПИК)</a:t>
                      </a:r>
                      <a:endParaRPr lang="bg-BG" b="1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rgbClr val="FFC000"/>
                          </a:solidFill>
                        </a:rPr>
                        <a:t>1 202</a:t>
                      </a:r>
                    </a:p>
                  </a:txBody>
                  <a:tcPr/>
                </a:tc>
              </a:tr>
              <a:tr h="441032">
                <a:tc>
                  <a:txBody>
                    <a:bodyPr/>
                    <a:lstStyle/>
                    <a:p>
                      <a:r>
                        <a:rPr lang="ru-RU" dirty="0" smtClean="0"/>
                        <a:t>ОП "Развитие на човешките ресурси"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   895</a:t>
                      </a:r>
                      <a:endParaRPr lang="bg-BG" dirty="0"/>
                    </a:p>
                  </a:txBody>
                  <a:tcPr/>
                </a:tc>
              </a:tr>
              <a:tr h="502240">
                <a:tc>
                  <a:txBody>
                    <a:bodyPr/>
                    <a:lstStyle/>
                    <a:p>
                      <a:r>
                        <a:rPr lang="ru-RU" dirty="0" smtClean="0"/>
                        <a:t>ОП "Наука и образование за интелигентен растеж"   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   583</a:t>
                      </a:r>
                      <a:endParaRPr lang="bg-BG" dirty="0"/>
                    </a:p>
                  </a:txBody>
                  <a:tcPr/>
                </a:tc>
              </a:tr>
              <a:tr h="491440">
                <a:tc>
                  <a:txBody>
                    <a:bodyPr/>
                    <a:lstStyle/>
                    <a:p>
                      <a:r>
                        <a:rPr lang="ru-RU" dirty="0" smtClean="0"/>
                        <a:t>ОП "Добро управление"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  285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ОБЩО</a:t>
                      </a:r>
                    </a:p>
                    <a:p>
                      <a:endParaRPr lang="bg-BG" sz="6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7 422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9110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564" y="1340768"/>
            <a:ext cx="7992888" cy="5035948"/>
          </a:xfrm>
          <a:prstGeom prst="rect">
            <a:avLst/>
          </a:prstGeom>
          <a:gradFill flip="none" rotWithShape="1">
            <a:gsLst>
              <a:gs pos="43000">
                <a:schemeClr val="bg1">
                  <a:lumMod val="95000"/>
                </a:schemeClr>
              </a:gs>
              <a:gs pos="21000">
                <a:schemeClr val="bg1"/>
              </a:gs>
              <a:gs pos="15000">
                <a:srgbClr val="FEFEFE"/>
              </a:gs>
              <a:gs pos="99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593558" y="1481168"/>
            <a:ext cx="8100899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Програмата </a:t>
            </a:r>
            <a:r>
              <a:rPr lang="bg-BG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предназначена за бизнеса в България; </a:t>
            </a:r>
            <a:endParaRPr lang="bg-BG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3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>
                    <a:lumMod val="50000"/>
                  </a:schemeClr>
                </a:solidFill>
              </a:rPr>
              <a:t>Бюджет : 1, 202 млрд. </a:t>
            </a:r>
            <a:r>
              <a:rPr lang="bg-BG" sz="2400" dirty="0" smtClean="0">
                <a:solidFill>
                  <a:schemeClr val="bg1">
                    <a:lumMod val="50000"/>
                  </a:schemeClr>
                </a:solidFill>
              </a:rPr>
              <a:t>евро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3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>
                    <a:lumMod val="50000"/>
                  </a:schemeClr>
                </a:solidFill>
              </a:rPr>
              <a:t>20% от ресурса по програмата  е предвидена подкрепа  под формата на финансови инструменти, като гаранции по банкови заеми и дялови инвестиции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3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>
                    <a:lumMod val="50000"/>
                  </a:schemeClr>
                </a:solidFill>
              </a:rPr>
              <a:t>Основен инструмент за постигане целите на Иновативната стратегия за интелигентна специализация и Националната стратегия за насърчаване на МСП</a:t>
            </a:r>
            <a:r>
              <a:rPr lang="bg-BG" sz="2400" dirty="0" smtClean="0">
                <a:solidFill>
                  <a:schemeClr val="bg1">
                    <a:lumMod val="50000"/>
                  </a:schemeClr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3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>
                    <a:lumMod val="50000"/>
                  </a:schemeClr>
                </a:solidFill>
              </a:rPr>
              <a:t>Управляващ орган: Министерството на икономиката и енергетиката, Дирекция „Европейски фондове за конкурентоспособност“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3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chemeClr val="bg1">
                    <a:lumMod val="50000"/>
                  </a:schemeClr>
                </a:solidFill>
              </a:rPr>
              <a:t>Структура на </a:t>
            </a:r>
            <a:r>
              <a:rPr lang="bg-BG" sz="2400" dirty="0" smtClean="0">
                <a:solidFill>
                  <a:schemeClr val="bg1">
                    <a:lumMod val="50000"/>
                  </a:schemeClr>
                </a:solidFill>
              </a:rPr>
              <a:t>програмата: 5 приоритетни оси;</a:t>
            </a:r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7564" y="660726"/>
            <a:ext cx="4320480" cy="724692"/>
          </a:xfrm>
        </p:spPr>
        <p:txBody>
          <a:bodyPr>
            <a:normAutofit/>
          </a:bodyPr>
          <a:lstStyle/>
          <a:p>
            <a:pPr algn="l"/>
            <a:r>
              <a:rPr lang="bg-BG" sz="3600" b="1" dirty="0" smtClean="0">
                <a:solidFill>
                  <a:schemeClr val="bg1">
                    <a:lumMod val="50000"/>
                  </a:schemeClr>
                </a:solidFill>
              </a:rPr>
              <a:t>ОПИК 2014-2020</a:t>
            </a:r>
            <a:endParaRPr lang="en-US" sz="3600" b="1" dirty="0"/>
          </a:p>
        </p:txBody>
      </p:sp>
      <p:pic>
        <p:nvPicPr>
          <p:cNvPr id="6" name="Picture 2" descr="http://www.eufunds.bg/media/k2/items/cache/9c3a35552e76cc6dafdad4efc69b61c0_X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9458" y="5368536"/>
            <a:ext cx="1294999" cy="94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3212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  <a14:imgEffect>
                      <a14:brightnessContrast bright="1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564" y="1340768"/>
            <a:ext cx="7992888" cy="5035948"/>
          </a:xfrm>
          <a:prstGeom prst="rect">
            <a:avLst/>
          </a:prstGeom>
          <a:gradFill flip="none" rotWithShape="1">
            <a:gsLst>
              <a:gs pos="43000">
                <a:schemeClr val="bg1">
                  <a:lumMod val="95000"/>
                </a:schemeClr>
              </a:gs>
              <a:gs pos="21000">
                <a:schemeClr val="bg1"/>
              </a:gs>
              <a:gs pos="15000">
                <a:srgbClr val="FEFEFE"/>
              </a:gs>
              <a:gs pos="99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539553" y="1268760"/>
            <a:ext cx="81008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 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Предприемачество, експортен и производствен потенциал като основа за изпреварващ растеж, включващо</a:t>
            </a:r>
          </a:p>
          <a:p>
            <a:pPr algn="just"/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</a:t>
            </a:r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      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Технологично развитие и иновации („умен“ растеж</a:t>
            </a:r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  <a:p>
            <a:pPr algn="just"/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Б. Конкурентоспособност 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продуктивност на предприятията, вкл. МСП (бърз растеж</a:t>
            </a:r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); </a:t>
            </a:r>
            <a:endParaRPr lang="ru-RU" sz="800" b="1" dirty="0">
              <a:solidFill>
                <a:srgbClr val="FFC000"/>
              </a:solidFill>
              <a:sym typeface="Wingdings"/>
            </a:endParaRPr>
          </a:p>
          <a:p>
            <a:pPr algn="just"/>
            <a:r>
              <a:rPr lang="ru-RU" sz="2400" b="1" dirty="0">
                <a:solidFill>
                  <a:srgbClr val="FFC000"/>
                </a:solidFill>
                <a:sym typeface="Wingdings"/>
              </a:rPr>
              <a:t>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/>
              </a:rPr>
              <a:t> 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2400" b="1" dirty="0">
                <a:solidFill>
                  <a:srgbClr val="FFC000"/>
                </a:solidFill>
              </a:rPr>
              <a:t>Зелена и ефективна икономика като гаранция за устойчив растеж</a:t>
            </a:r>
          </a:p>
          <a:p>
            <a:pPr algn="just"/>
            <a:r>
              <a:rPr lang="ru-RU" sz="2400" dirty="0">
                <a:solidFill>
                  <a:srgbClr val="FFC000"/>
                </a:solidFill>
              </a:rPr>
              <a:t>В.</a:t>
            </a:r>
            <a:r>
              <a:rPr lang="ru-RU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Зелена икономика и ресурсна ефективност (следвайки инвестиционната логика на ТЦ 6 от Общата стратегическа рамка) </a:t>
            </a:r>
          </a:p>
          <a:p>
            <a:pPr algn="just"/>
            <a:r>
              <a:rPr lang="ru-RU" sz="2400" b="1" dirty="0">
                <a:solidFill>
                  <a:srgbClr val="FFC000"/>
                </a:solidFill>
              </a:rPr>
              <a:t>Г.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ru-RU" sz="24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Енергийни технологии и енергийна ефективност</a:t>
            </a: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(следвайки инвестиционната логика на ТЦ4 от Общата стратегическа </a:t>
            </a:r>
            <a:r>
              <a:rPr lang="ru-RU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рамка)</a:t>
            </a:r>
            <a:endParaRPr lang="bg-BG" sz="2400" b="1" u="sng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b="1" dirty="0" smtClean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3" y="403508"/>
            <a:ext cx="4356957" cy="937260"/>
          </a:xfrm>
        </p:spPr>
        <p:txBody>
          <a:bodyPr>
            <a:normAutofit/>
          </a:bodyPr>
          <a:lstStyle/>
          <a:p>
            <a:pPr algn="l"/>
            <a:r>
              <a:rPr lang="bg-BG" sz="3000" b="1" dirty="0" smtClean="0">
                <a:solidFill>
                  <a:schemeClr val="bg1">
                    <a:lumMod val="50000"/>
                  </a:schemeClr>
                </a:solidFill>
              </a:rPr>
              <a:t>Приоритетни оси ОПИК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xmlns="" val="1742165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3419872" y="1278918"/>
            <a:ext cx="5112569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ФИНАНСОВОТО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РАЗПРЕДЕЛЕНИЕ </a:t>
            </a:r>
          </a:p>
          <a:p>
            <a:endParaRPr lang="bg-BG" sz="9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Средствата по направление „</a:t>
            </a:r>
            <a:r>
              <a:rPr lang="ru-R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Зелена </a:t>
            </a:r>
            <a:r>
              <a:rPr lang="ru-RU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ефективна икономика като гаранция за устойчив растеж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</a:t>
            </a:r>
            <a:r>
              <a:rPr lang="ru-RU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са</a:t>
            </a:r>
            <a:r>
              <a:rPr lang="ru-RU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26 %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от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общия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размер на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средствата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по ОПИК или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305 727 500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EUR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(265 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850 000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EUR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от ЕСИФ 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39 877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500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EUR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Национално финансиране/НФ/),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разпределени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както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следва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:</a:t>
            </a:r>
          </a:p>
          <a:p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В.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Зелена икономика и ресурсна ефективност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ТЦ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6)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–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3 %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sz="600" b="1" u="sng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sz="600" b="1" u="sng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r>
              <a:rPr lang="ru-RU" b="1" u="sng" dirty="0" smtClean="0">
                <a:solidFill>
                  <a:srgbClr val="0070C0"/>
                </a:solidFill>
              </a:rPr>
              <a:t>Г. </a:t>
            </a:r>
            <a:r>
              <a:rPr lang="ru-RU" b="1" u="sng" dirty="0">
                <a:solidFill>
                  <a:srgbClr val="0070C0"/>
                </a:solidFill>
              </a:rPr>
              <a:t>Енергийни технологии и енергийна </a:t>
            </a:r>
            <a:r>
              <a:rPr lang="ru-RU" b="1" u="sng" dirty="0" smtClean="0">
                <a:solidFill>
                  <a:srgbClr val="0070C0"/>
                </a:solidFill>
              </a:rPr>
              <a:t>ефективност</a:t>
            </a:r>
            <a:r>
              <a:rPr lang="en-US" b="1" u="sng" dirty="0">
                <a:solidFill>
                  <a:srgbClr val="0070C0"/>
                </a:solidFill>
              </a:rPr>
              <a:t> (</a:t>
            </a:r>
            <a:r>
              <a:rPr lang="bg-BG" b="1" u="sng" dirty="0">
                <a:solidFill>
                  <a:srgbClr val="0070C0"/>
                </a:solidFill>
              </a:rPr>
              <a:t>ТЦ </a:t>
            </a:r>
            <a:r>
              <a:rPr lang="ru-RU" b="1" u="sng" dirty="0">
                <a:solidFill>
                  <a:srgbClr val="0070C0"/>
                </a:solidFill>
              </a:rPr>
              <a:t>4</a:t>
            </a:r>
            <a:r>
              <a:rPr lang="ru-RU" b="1" u="sng" dirty="0" smtClean="0">
                <a:solidFill>
                  <a:srgbClr val="0070C0"/>
                </a:solidFill>
              </a:rPr>
              <a:t>) </a:t>
            </a:r>
            <a:r>
              <a:rPr lang="ru-RU" dirty="0">
                <a:solidFill>
                  <a:srgbClr val="0070C0"/>
                </a:solidFill>
              </a:rPr>
              <a:t>– </a:t>
            </a:r>
            <a:r>
              <a:rPr lang="ru-RU" b="1" dirty="0">
                <a:solidFill>
                  <a:srgbClr val="0070C0"/>
                </a:solidFill>
              </a:rPr>
              <a:t>23 %</a:t>
            </a:r>
            <a:r>
              <a:rPr lang="ru-RU" dirty="0">
                <a:solidFill>
                  <a:srgbClr val="0070C0"/>
                </a:solidFill>
              </a:rPr>
              <a:t> от </a:t>
            </a:r>
            <a:r>
              <a:rPr lang="ru-RU" dirty="0" err="1">
                <a:solidFill>
                  <a:srgbClr val="0070C0"/>
                </a:solidFill>
              </a:rPr>
              <a:t>общия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р</a:t>
            </a:r>
            <a:r>
              <a:rPr lang="en-US" dirty="0" smtClean="0">
                <a:solidFill>
                  <a:srgbClr val="0070C0"/>
                </a:solidFill>
              </a:rPr>
              <a:t>-</a:t>
            </a:r>
            <a:r>
              <a:rPr lang="ru-RU" dirty="0" smtClean="0">
                <a:solidFill>
                  <a:srgbClr val="0070C0"/>
                </a:solidFill>
              </a:rPr>
              <a:t>р </a:t>
            </a:r>
            <a:r>
              <a:rPr lang="ru-RU" dirty="0">
                <a:solidFill>
                  <a:srgbClr val="0070C0"/>
                </a:solidFill>
              </a:rPr>
              <a:t>на </a:t>
            </a:r>
            <a:r>
              <a:rPr lang="ru-RU" dirty="0" err="1">
                <a:solidFill>
                  <a:srgbClr val="0070C0"/>
                </a:solidFill>
              </a:rPr>
              <a:t>средствата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 или </a:t>
            </a:r>
            <a:r>
              <a:rPr lang="bg-BG" b="1" dirty="0">
                <a:solidFill>
                  <a:srgbClr val="0070C0"/>
                </a:solidFill>
              </a:rPr>
              <a:t>274 240 500 </a:t>
            </a:r>
            <a:r>
              <a:rPr lang="bg-BG" dirty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EUR 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bg-BG" dirty="0" smtClean="0">
                <a:solidFill>
                  <a:srgbClr val="0070C0"/>
                </a:solidFill>
              </a:rPr>
              <a:t>238 </a:t>
            </a:r>
            <a:r>
              <a:rPr lang="bg-BG" dirty="0">
                <a:solidFill>
                  <a:srgbClr val="0070C0"/>
                </a:solidFill>
              </a:rPr>
              <a:t>470 000 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EUR</a:t>
            </a:r>
            <a:r>
              <a:rPr lang="bg-BG" dirty="0">
                <a:solidFill>
                  <a:srgbClr val="0070C0"/>
                </a:solidFill>
              </a:rPr>
              <a:t> –ЕСИФ и 35 770 </a:t>
            </a:r>
            <a:r>
              <a:rPr lang="bg-BG" dirty="0" smtClean="0">
                <a:solidFill>
                  <a:srgbClr val="0070C0"/>
                </a:solidFill>
              </a:rPr>
              <a:t>500-НФ)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129356"/>
            <a:ext cx="2664296" cy="481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423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395536" y="1366317"/>
            <a:ext cx="82089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 «Индикативна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годишна работна програма за предоставяне 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БФП на ОПИК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2016-та и 2017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година» са заложени две процедури за подбор на проекти, отнесени към  Приоритетна ос 3-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„Енергийна </a:t>
            </a:r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 ресурсна ефективност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са планувани и в процес на изпълнение 2 процедури: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563888" y="2852936"/>
            <a:ext cx="5229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3635896" y="4509120"/>
            <a:ext cx="50850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</a:t>
            </a:r>
            <a:r>
              <a:rPr lang="ru-RU" b="1" dirty="0" smtClean="0">
                <a:solidFill>
                  <a:srgbClr val="FFFF00"/>
                </a:solidFill>
                <a:sym typeface="Webdings"/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Процедура „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Подкрепа за пилотни и демонстрационни инициативи за ефективно използване на ресурсите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“,  36.6 мил.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EUR,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Интензитет 35-75%, планувано обявяване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Юли 2017 г.</a:t>
            </a:r>
            <a:endParaRPr lang="bg-BG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859" y="2658979"/>
            <a:ext cx="3096022" cy="30504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35896" y="2708920"/>
            <a:ext cx="489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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Процедура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„Повишаване на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енергийната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ефективност в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големи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предприятия“,  50 мил.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EUR,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Интензитет 25-45%, планувано обявяване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началото на 2017г.</a:t>
            </a:r>
            <a:endParaRPr lang="bg-BG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47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620" y="1700808"/>
            <a:ext cx="2788920" cy="4680520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3275856" y="1124744"/>
            <a:ext cx="568863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ПРЕДСТОЯЩИ ДРУГИ ПРОЦЕДУРИ  </a:t>
            </a:r>
          </a:p>
          <a:p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ОПИК 2014-2020 до края на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година: </a:t>
            </a:r>
          </a:p>
          <a:p>
            <a:pPr algn="just"/>
            <a:endParaRPr lang="ru-RU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buFont typeface="Webdings"/>
              <a:buChar char=""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BG16RFOP002-2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„Развитие на клъстери в България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“, 20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мил.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EUR, 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Интензитет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35-90%, 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планувано обявяване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началото на 2017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г.</a:t>
            </a:r>
            <a:endParaRPr lang="en-US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en-US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>
              <a:buFont typeface="Webdings"/>
              <a:buChar char="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BG16RFOP003-3.002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„Повишаване на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енергийната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ефективност в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големи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предприятия“,  50 мил.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EUR,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Интензитет 25-45%, планувано обявяване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началото на 2017 г.</a:t>
            </a:r>
            <a:endParaRPr lang="bg-BG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8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just"/>
            <a:endParaRPr lang="ru-RU" sz="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b="1" dirty="0">
                <a:solidFill>
                  <a:schemeClr val="tx1">
                    <a:lumMod val="50000"/>
                    <a:lumOff val="50000"/>
                  </a:schemeClr>
                </a:solidFill>
                <a:sym typeface="Webdings"/>
              </a:rPr>
              <a:t></a:t>
            </a:r>
            <a:r>
              <a:rPr lang="ru-RU" b="1" dirty="0">
                <a:solidFill>
                  <a:srgbClr val="FFFF00"/>
                </a:solidFill>
                <a:sym typeface="Webdings"/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BG16RFOP001-  „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Разработване на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продукто-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ru-RU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ви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производствени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иновации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“,  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35 </a:t>
            </a:r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мил.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EUR, 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Интензитет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25-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0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%, </a:t>
            </a:r>
            <a:r>
              <a:rPr lang="bg-B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планувано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обявяване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Мар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т 2017г.</a:t>
            </a:r>
          </a:p>
          <a:p>
            <a:endParaRPr lang="bg-BG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Font typeface="Webdings"/>
              <a:buChar char=""/>
            </a:pP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Процедура „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Подкрепа за пилотни и демонстрационни инициативи за ефективно използване на ресурсите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“,  36.6 мил.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EUR, </a:t>
            </a:r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Интензитет 35-75%, планувано обявяване </a:t>
            </a:r>
            <a:r>
              <a:rPr lang="bg-BG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Юли 2017 г.</a:t>
            </a:r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1026" name="Picture 2" descr="http://www.eufunds.bg/media/k2/items/cache/9c3a35552e76cc6dafdad4efc69b61c0_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" y="274409"/>
            <a:ext cx="2788920" cy="253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7533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485" y="192096"/>
            <a:ext cx="4040505" cy="93726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6080" y="1329827"/>
            <a:ext cx="4118858" cy="3967898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323528" y="1340768"/>
            <a:ext cx="39329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smtClean="0">
                <a:solidFill>
                  <a:schemeClr val="tx2"/>
                </a:solidFill>
                <a:latin typeface="Mistral" panose="03090702030407020403" pitchFamily="66" charset="0"/>
              </a:rPr>
              <a:t>Благодаря за вниманието! </a:t>
            </a:r>
          </a:p>
          <a:p>
            <a:endParaRPr lang="bg-BG" dirty="0" smtClean="0"/>
          </a:p>
          <a:p>
            <a:pPr algn="r"/>
            <a:r>
              <a:rPr lang="bg-B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Лектор Гергана Зашева</a:t>
            </a:r>
            <a:endParaRPr lang="bg-B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5717080" y="5492646"/>
            <a:ext cx="28778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Настоящата презентация е изготвена от</a:t>
            </a:r>
            <a:r>
              <a:rPr lang="en-US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bg-BG" sz="11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bg-BG" sz="11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АНДОЛИТО Консулт България ЕООД</a:t>
            </a:r>
            <a:r>
              <a:rPr lang="en-US" sz="11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bg-BG" sz="11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bg-BG" sz="11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п</a:t>
            </a:r>
            <a:r>
              <a:rPr lang="bg-BG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рез месец </a:t>
            </a:r>
            <a:r>
              <a:rPr lang="bg-BG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Декември</a:t>
            </a:r>
            <a:r>
              <a:rPr lang="bg-BG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bg-BG" sz="11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2016 година.</a:t>
            </a:r>
            <a:endParaRPr lang="bg-BG" sz="1100" i="1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199595" y="3715314"/>
            <a:ext cx="418083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 smtClean="0"/>
              <a:t>ЗА КОНТАКТИ</a:t>
            </a:r>
          </a:p>
          <a:p>
            <a:pPr fontAlgn="base"/>
            <a:r>
              <a:rPr lang="bg-BG" b="1" dirty="0">
                <a:solidFill>
                  <a:schemeClr val="tx2"/>
                </a:solidFill>
              </a:rPr>
              <a:t>АНДОЛИТО Консулт България ЕООД</a:t>
            </a:r>
            <a:endParaRPr lang="ru-RU" dirty="0"/>
          </a:p>
          <a:p>
            <a:pPr fontAlgn="base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Адрес:</a:t>
            </a:r>
            <a:r>
              <a:rPr lang="ru-RU" dirty="0"/>
              <a:t> </a:t>
            </a:r>
            <a:r>
              <a:rPr lang="en-US" dirty="0"/>
              <a:t>	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ул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Емил Де Лавеле № 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2,ет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base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гр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Пловдив 4000, България</a:t>
            </a:r>
          </a:p>
          <a:p>
            <a:pPr fontAlgn="base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e-mail: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fr-FR" dirty="0" smtClean="0">
                <a:solidFill>
                  <a:srgbClr val="002060"/>
                </a:solidFill>
              </a:rPr>
              <a:t>andolito.consult@b-trust.org</a:t>
            </a:r>
          </a:p>
          <a:p>
            <a:pPr fontAlgn="base"/>
            <a:r>
              <a:rPr lang="fr-FR" dirty="0" smtClean="0">
                <a:solidFill>
                  <a:srgbClr val="002060"/>
                </a:solidFill>
              </a:rPr>
              <a:t>	andolito.consult@gmail.com</a:t>
            </a:r>
            <a:endParaRPr lang="fr-FR" dirty="0">
              <a:solidFill>
                <a:srgbClr val="002060"/>
              </a:solidFill>
            </a:endParaRPr>
          </a:p>
          <a:p>
            <a:pPr fontAlgn="base"/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Phone/Fax</a:t>
            </a:r>
            <a:r>
              <a:rPr lang="fr-FR" dirty="0" smtClean="0"/>
              <a:t> 	  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359 32 </a:t>
            </a:r>
            <a:r>
              <a:rPr lang="fr-FR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66 31 91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  <a:endParaRPr lang="bg-BG" dirty="0">
              <a:solidFill>
                <a:schemeClr val="tx1">
                  <a:lumMod val="65000"/>
                  <a:lumOff val="35000"/>
                </a:schemeClr>
              </a:solidFill>
              <a:hlinkClick r:id="rId4"/>
            </a:endParaRPr>
          </a:p>
          <a:p>
            <a:endParaRPr lang="fr-FR" sz="600" dirty="0" smtClean="0">
              <a:solidFill>
                <a:schemeClr val="tx1">
                  <a:lumMod val="50000"/>
                  <a:lumOff val="50000"/>
                </a:schemeClr>
              </a:solidFill>
              <a:hlinkClick r:id="rId4"/>
            </a:endParaRPr>
          </a:p>
          <a:p>
            <a:r>
              <a:rPr lang="fr-FR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http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://www.andolito.com/</a:t>
            </a:r>
            <a:endParaRPr lang="bg-BG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409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>
        <p:push dir="u"/>
      </p:transition>
    </mc:Choice>
    <mc:Fallback>
      <p:transition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"/>
</p:tagLst>
</file>

<file path=ppt/theme/theme1.xml><?xml version="1.0" encoding="utf-8"?>
<a:theme xmlns:a="http://schemas.openxmlformats.org/drawingml/2006/main" name="Andolito0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1655</TotalTime>
  <Words>1122</Words>
  <Application>Microsoft Office PowerPoint</Application>
  <PresentationFormat>On-screen Show (4:3)</PresentationFormat>
  <Paragraphs>123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Andolito0</vt:lpstr>
      <vt:lpstr>Slide 1</vt:lpstr>
      <vt:lpstr>Slide 2</vt:lpstr>
      <vt:lpstr>Slide 3</vt:lpstr>
      <vt:lpstr>Slide 4</vt:lpstr>
      <vt:lpstr>Slide 5</vt:lpstr>
      <vt:lpstr>Slide 6</vt:lpstr>
      <vt:lpstr>ОПИК 2014-2020</vt:lpstr>
      <vt:lpstr>Приоритетни оси ОПИК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andolito2</dc:creator>
  <cp:lastModifiedBy>Svetla</cp:lastModifiedBy>
  <cp:revision>106</cp:revision>
  <dcterms:created xsi:type="dcterms:W3CDTF">2016-09-02T17:26:37Z</dcterms:created>
  <dcterms:modified xsi:type="dcterms:W3CDTF">2016-12-01T12:01:16Z</dcterms:modified>
</cp:coreProperties>
</file>