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22" r:id="rId1"/>
  </p:sldMasterIdLst>
  <p:notesMasterIdLst>
    <p:notesMasterId r:id="rId22"/>
  </p:notesMasterIdLst>
  <p:sldIdLst>
    <p:sldId id="257" r:id="rId2"/>
    <p:sldId id="278" r:id="rId3"/>
    <p:sldId id="267" r:id="rId4"/>
    <p:sldId id="277" r:id="rId5"/>
    <p:sldId id="310" r:id="rId6"/>
    <p:sldId id="269" r:id="rId7"/>
    <p:sldId id="299" r:id="rId8"/>
    <p:sldId id="276" r:id="rId9"/>
    <p:sldId id="270" r:id="rId10"/>
    <p:sldId id="302" r:id="rId11"/>
    <p:sldId id="305" r:id="rId12"/>
    <p:sldId id="303" r:id="rId13"/>
    <p:sldId id="306" r:id="rId14"/>
    <p:sldId id="307" r:id="rId15"/>
    <p:sldId id="279" r:id="rId16"/>
    <p:sldId id="309" r:id="rId17"/>
    <p:sldId id="259" r:id="rId18"/>
    <p:sldId id="312" r:id="rId19"/>
    <p:sldId id="280" r:id="rId20"/>
    <p:sldId id="311" r:id="rId21"/>
  </p:sldIdLst>
  <p:sldSz cx="9144000" cy="6858000" type="screen4x3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6055" autoAdjust="0"/>
  </p:normalViewPr>
  <p:slideViewPr>
    <p:cSldViewPr>
      <p:cViewPr>
        <p:scale>
          <a:sx n="70" d="100"/>
          <a:sy n="70" d="100"/>
        </p:scale>
        <p:origin x="-1164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107E1A-8C5A-4518-B8B8-A9F80CD3B5B4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sl-SI"/>
        </a:p>
      </dgm:t>
    </dgm:pt>
    <dgm:pt modelId="{3B346C24-E6B9-48B2-90A4-36069C45FC60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xfrm>
          <a:off x="3335" y="904875"/>
          <a:ext cx="1383034" cy="1352549"/>
        </a:xfrm>
      </dgm:spPr>
      <dgm:t>
        <a:bodyPr/>
        <a:lstStyle/>
        <a:p>
          <a:pPr algn="l" rtl="0"/>
          <a:endParaRPr lang="bg-BG" sz="1300" b="1" noProof="0" dirty="0" smtClean="0">
            <a:latin typeface="Calibri"/>
            <a:ea typeface="+mn-ea"/>
            <a:cs typeface="+mn-cs"/>
          </a:endParaRPr>
        </a:p>
        <a:p>
          <a:pPr algn="ctr" rtl="0"/>
          <a:r>
            <a:rPr lang="bg-BG" sz="1800" b="1" i="1" u="sng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Източници на снабдяване със суровина</a:t>
          </a:r>
        </a:p>
        <a:p>
          <a:pPr algn="l" rtl="0"/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1. Гори - </a:t>
          </a:r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нискокачествени дървесни трупи, вършина</a:t>
          </a:r>
        </a:p>
        <a:p>
          <a:pPr algn="l" rtl="0"/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2. Разсадници с </a:t>
          </a:r>
          <a:r>
            <a:rPr lang="bg-BG" sz="1500" b="1" noProof="0" dirty="0" err="1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бързорастящи</a:t>
          </a:r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 дървесни видове - </a:t>
          </a:r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топола, върба, бреза, акация и евкалипт</a:t>
          </a:r>
        </a:p>
        <a:p>
          <a:pPr algn="l" rtl="0"/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3. Други естествени източници – </a:t>
          </a:r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дървесината от поддръжката и разчистването на градините, парковете, крайпътната инфраструктура, лозята, овощните градини и от </a:t>
          </a:r>
          <a:r>
            <a:rPr lang="bg-BG" sz="1500" b="0" noProof="0" dirty="0" err="1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плавей</a:t>
          </a:r>
          <a:endParaRPr lang="bg-BG" sz="1500" b="0" noProof="0" dirty="0" smtClean="0">
            <a:solidFill>
              <a:schemeClr val="accent3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 algn="l" rtl="0"/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4. Дървообработвателната промишленост - </a:t>
          </a:r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трици, стърготини,</a:t>
          </a:r>
          <a:r>
            <a:rPr lang="en-GB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трески и изрезки </a:t>
          </a:r>
        </a:p>
        <a:p>
          <a:pPr algn="l" rtl="0"/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5. Употребен/използван дървен материал - </a:t>
          </a:r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дървени отпадъци, получени по време и след фазата на употреба на дървени продукти и изделия</a:t>
          </a:r>
        </a:p>
        <a:p>
          <a:pPr algn="l" rtl="0"/>
          <a:endParaRPr lang="en-US" sz="1450" b="1" noProof="0" dirty="0">
            <a:latin typeface="Calibri"/>
            <a:ea typeface="+mn-ea"/>
            <a:cs typeface="+mn-cs"/>
          </a:endParaRPr>
        </a:p>
      </dgm:t>
    </dgm:pt>
    <dgm:pt modelId="{8C3C6CD6-A7EA-40A8-B249-27B2B7748EDB}" type="parTrans" cxnId="{2955FF28-8B3E-4861-B5E8-5E50C6D692F3}">
      <dgm:prSet/>
      <dgm:spPr/>
      <dgm:t>
        <a:bodyPr/>
        <a:lstStyle/>
        <a:p>
          <a:endParaRPr lang="sl-SI"/>
        </a:p>
      </dgm:t>
    </dgm:pt>
    <dgm:pt modelId="{B8370A4E-3CAC-4A1D-A89C-76E7BEAD2599}" type="sibTrans" cxnId="{2955FF28-8B3E-4861-B5E8-5E50C6D692F3}">
      <dgm:prSet/>
      <dgm:spPr/>
      <dgm:t>
        <a:bodyPr/>
        <a:lstStyle/>
        <a:p>
          <a:endParaRPr lang="sl-SI"/>
        </a:p>
      </dgm:t>
    </dgm:pt>
    <dgm:pt modelId="{1A7F58DA-DC7F-43C6-B9B7-7C9C2A6F2200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xfrm>
          <a:off x="4985854" y="889632"/>
          <a:ext cx="1383034" cy="1383034"/>
        </a:xfrm>
      </dgm:spPr>
      <dgm:t>
        <a:bodyPr/>
        <a:lstStyle/>
        <a:p>
          <a:pPr rtl="0"/>
          <a:r>
            <a:rPr lang="bg-BG" sz="1600" b="1" u="sng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Потенциални консуматори</a:t>
          </a:r>
        </a:p>
        <a:p>
          <a:pPr rtl="0"/>
          <a:r>
            <a:rPr lang="bg-BG" sz="1500" b="0" u="none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Централи за производство на енергия</a:t>
          </a:r>
        </a:p>
        <a:p>
          <a:pPr rtl="0"/>
          <a:r>
            <a:rPr lang="bg-BG" sz="1500" b="0" u="none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Публични и обществени сгради</a:t>
          </a:r>
        </a:p>
        <a:p>
          <a:pPr rtl="0"/>
          <a:r>
            <a:rPr lang="bg-BG" sz="1500" b="0" u="none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Предприятия и хотели</a:t>
          </a:r>
        </a:p>
        <a:p>
          <a:pPr rtl="0"/>
          <a:r>
            <a:rPr lang="bg-BG" sz="1500" b="0" u="none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</a:t>
          </a:r>
          <a:r>
            <a:rPr lang="en-GB" sz="1500" b="0" u="none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bg-BG" sz="1500" b="0" u="none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Малък бизнес и  домакинства</a:t>
          </a:r>
          <a:endParaRPr lang="en-US" sz="1500" b="0" u="none" noProof="0" dirty="0">
            <a:solidFill>
              <a:schemeClr val="accent3">
                <a:lumMod val="50000"/>
              </a:schemeClr>
            </a:solidFill>
            <a:latin typeface="Calibri"/>
            <a:ea typeface="+mn-ea"/>
            <a:cs typeface="+mn-cs"/>
          </a:endParaRPr>
        </a:p>
      </dgm:t>
    </dgm:pt>
    <dgm:pt modelId="{53C50814-2E69-430D-81C4-78A8E0B54026}" type="sibTrans" cxnId="{C6BF270E-6605-41B3-B8B5-D2CD8F8068AD}">
      <dgm:prSet/>
      <dgm:spPr/>
      <dgm:t>
        <a:bodyPr/>
        <a:lstStyle/>
        <a:p>
          <a:endParaRPr lang="sl-SI"/>
        </a:p>
      </dgm:t>
    </dgm:pt>
    <dgm:pt modelId="{636D537B-0A77-4BE1-B6C6-1DA97AA76FF8}" type="parTrans" cxnId="{C6BF270E-6605-41B3-B8B5-D2CD8F8068AD}">
      <dgm:prSet/>
      <dgm:spPr/>
      <dgm:t>
        <a:bodyPr/>
        <a:lstStyle/>
        <a:p>
          <a:endParaRPr lang="sl-SI"/>
        </a:p>
      </dgm:t>
    </dgm:pt>
    <dgm:pt modelId="{897C4DF0-3C88-4047-80A2-A4C8C52C864B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xfrm>
          <a:off x="3602820" y="889632"/>
          <a:ext cx="1383034" cy="1383034"/>
        </a:xfrm>
      </dgm:spPr>
      <dgm:t>
        <a:bodyPr/>
        <a:lstStyle/>
        <a:p>
          <a:pPr algn="ctr" rtl="0"/>
          <a:endParaRPr lang="en-GB" sz="2000" b="1" i="1" u="sng" noProof="0" dirty="0" smtClean="0">
            <a:solidFill>
              <a:srgbClr val="002060"/>
            </a:solidFill>
            <a:latin typeface="Calibri"/>
            <a:ea typeface="+mn-ea"/>
            <a:cs typeface="+mn-cs"/>
          </a:endParaRPr>
        </a:p>
        <a:p>
          <a:pPr algn="ctr" rtl="0"/>
          <a:r>
            <a:rPr lang="bg-BG" sz="2000" b="1" i="1" u="sng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ЦЛТБ</a:t>
          </a:r>
        </a:p>
        <a:p>
          <a:pPr algn="l" rtl="0"/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Производство, търговия и/или логистика на:</a:t>
          </a:r>
        </a:p>
        <a:p>
          <a:pPr algn="l" rtl="0"/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Дърва за горене</a:t>
          </a:r>
        </a:p>
        <a:p>
          <a:pPr algn="l" rtl="0"/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Дървесен </a:t>
          </a:r>
          <a:r>
            <a:rPr lang="bg-BG" sz="1500" b="0" noProof="0" dirty="0" err="1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чипс</a:t>
          </a:r>
          <a:endParaRPr lang="bg-BG" sz="1500" b="0" noProof="0" dirty="0" smtClean="0">
            <a:solidFill>
              <a:schemeClr val="accent3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 algn="l" rtl="0"/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Дървесни </a:t>
          </a:r>
          <a:r>
            <a:rPr lang="bg-BG" sz="1500" b="0" noProof="0" dirty="0" err="1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пелети</a:t>
          </a:r>
          <a:endParaRPr lang="bg-BG" sz="1500" b="0" noProof="0" dirty="0" smtClean="0">
            <a:solidFill>
              <a:schemeClr val="accent3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 algn="l" rtl="0"/>
          <a:r>
            <a:rPr lang="bg-BG" sz="1500" b="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Дървесни брикети</a:t>
          </a:r>
        </a:p>
        <a:p>
          <a:pPr algn="ctr" rtl="0"/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+</a:t>
          </a:r>
        </a:p>
        <a:p>
          <a:pPr algn="l" rtl="0"/>
          <a:r>
            <a:rPr lang="bg-BG" sz="1500" b="1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Гарантиране на качество и                                                      на критериите за законност и устойчивост</a:t>
          </a:r>
        </a:p>
        <a:p>
          <a:pPr algn="ctr" rtl="0"/>
          <a:endParaRPr lang="en-US" sz="1400" b="1" noProof="0" dirty="0">
            <a:latin typeface="Calibri"/>
            <a:ea typeface="+mn-ea"/>
            <a:cs typeface="+mn-cs"/>
          </a:endParaRPr>
        </a:p>
      </dgm:t>
    </dgm:pt>
    <dgm:pt modelId="{F07E75E4-0FA1-445F-B68C-A2CEAE6CD944}" type="sibTrans" cxnId="{5780C9D2-95CB-4C8D-8137-53A8A0DB35BC}">
      <dgm:prSet/>
      <dgm:spPr/>
      <dgm:t>
        <a:bodyPr/>
        <a:lstStyle/>
        <a:p>
          <a:endParaRPr lang="sl-SI"/>
        </a:p>
      </dgm:t>
    </dgm:pt>
    <dgm:pt modelId="{730EEA9D-4E02-4817-A116-5969537BF94A}" type="parTrans" cxnId="{5780C9D2-95CB-4C8D-8137-53A8A0DB35BC}">
      <dgm:prSet/>
      <dgm:spPr/>
      <dgm:t>
        <a:bodyPr/>
        <a:lstStyle/>
        <a:p>
          <a:endParaRPr lang="sl-SI"/>
        </a:p>
      </dgm:t>
    </dgm:pt>
    <dgm:pt modelId="{0A1F986B-D0C4-43E7-A998-77F689D8D3C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bg-BG" sz="3600" dirty="0"/>
        </a:p>
      </dgm:t>
    </dgm:pt>
    <dgm:pt modelId="{CA5AD0D9-82C6-4457-8EE6-35A45C681A9E}" type="parTrans" cxnId="{B3C8E419-6500-433D-9522-DB92073BC29C}">
      <dgm:prSet/>
      <dgm:spPr/>
      <dgm:t>
        <a:bodyPr/>
        <a:lstStyle/>
        <a:p>
          <a:endParaRPr lang="bg-BG"/>
        </a:p>
      </dgm:t>
    </dgm:pt>
    <dgm:pt modelId="{EB6E61AA-3BD2-4BCD-825D-5A4DE56EEABC}" type="sibTrans" cxnId="{B3C8E419-6500-433D-9522-DB92073BC29C}">
      <dgm:prSet/>
      <dgm:spPr/>
      <dgm:t>
        <a:bodyPr/>
        <a:lstStyle/>
        <a:p>
          <a:endParaRPr lang="bg-BG"/>
        </a:p>
      </dgm:t>
    </dgm:pt>
    <dgm:pt modelId="{96A17E10-664F-4DB5-BF35-642EC599FF34}" type="pres">
      <dgm:prSet presAssocID="{9F107E1A-8C5A-4518-B8B8-A9F80CD3B5B4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79448C43-F3A7-40F8-A3CD-5CE508AF1B54}" type="pres">
      <dgm:prSet presAssocID="{9F107E1A-8C5A-4518-B8B8-A9F80CD3B5B4}" presName="arrow" presStyleLbl="bgShp" presStyleIdx="0" presStyleCnt="1" custScaleX="115548"/>
      <dgm:spPr>
        <a:solidFill>
          <a:schemeClr val="accent3">
            <a:lumMod val="75000"/>
          </a:schemeClr>
        </a:solidFill>
      </dgm:spPr>
      <dgm:t>
        <a:bodyPr/>
        <a:lstStyle/>
        <a:p>
          <a:endParaRPr lang="bg-BG"/>
        </a:p>
      </dgm:t>
    </dgm:pt>
    <dgm:pt modelId="{1ABA442D-4A52-4423-B62C-7BFB7A4A814B}" type="pres">
      <dgm:prSet presAssocID="{9F107E1A-8C5A-4518-B8B8-A9F80CD3B5B4}" presName="linearProcess" presStyleCnt="0"/>
      <dgm:spPr/>
      <dgm:t>
        <a:bodyPr/>
        <a:lstStyle/>
        <a:p>
          <a:endParaRPr lang="bg-BG"/>
        </a:p>
      </dgm:t>
    </dgm:pt>
    <dgm:pt modelId="{31AFB5F1-D215-496E-85C5-DBE3030E5784}" type="pres">
      <dgm:prSet presAssocID="{3B346C24-E6B9-48B2-90A4-36069C45FC60}" presName="textNode" presStyleLbl="node1" presStyleIdx="0" presStyleCnt="3" custScaleX="118853" custScaleY="25000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C0EA31E1-9A7D-44FE-85AE-78559A878840}" type="pres">
      <dgm:prSet presAssocID="{B8370A4E-3CAC-4A1D-A89C-76E7BEAD2599}" presName="sibTrans" presStyleCnt="0"/>
      <dgm:spPr/>
      <dgm:t>
        <a:bodyPr/>
        <a:lstStyle/>
        <a:p>
          <a:endParaRPr lang="bg-BG"/>
        </a:p>
      </dgm:t>
    </dgm:pt>
    <dgm:pt modelId="{261BB605-598A-49D1-8A92-D91EEA6812CF}" type="pres">
      <dgm:prSet presAssocID="{897C4DF0-3C88-4047-80A2-A4C8C52C864B}" presName="textNode" presStyleLbl="node1" presStyleIdx="1" presStyleCnt="3" custScaleX="77263" custScaleY="19366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44ECB7F7-2832-4E8A-A7B8-FD793FC52D89}" type="pres">
      <dgm:prSet presAssocID="{F07E75E4-0FA1-445F-B68C-A2CEAE6CD944}" presName="sibTrans" presStyleCnt="0"/>
      <dgm:spPr/>
      <dgm:t>
        <a:bodyPr/>
        <a:lstStyle/>
        <a:p>
          <a:endParaRPr lang="bg-BG"/>
        </a:p>
      </dgm:t>
    </dgm:pt>
    <dgm:pt modelId="{2D205C04-26B8-44F4-A8A0-C2096AC1DA4A}" type="pres">
      <dgm:prSet presAssocID="{1A7F58DA-DC7F-43C6-B9B7-7C9C2A6F2200}" presName="textNode" presStyleLbl="node1" presStyleIdx="2" presStyleCnt="3" custScaleX="100556" custScaleY="116197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D855C44B-5BF6-41F8-9E28-6A6B99545DBB}" type="presOf" srcId="{1A7F58DA-DC7F-43C6-B9B7-7C9C2A6F2200}" destId="{2D205C04-26B8-44F4-A8A0-C2096AC1DA4A}" srcOrd="0" destOrd="0" presId="urn:microsoft.com/office/officeart/2005/8/layout/hProcess9"/>
    <dgm:cxn modelId="{0544D3F8-0D27-472E-84D0-F26483C74F99}" type="presOf" srcId="{0A1F986B-D0C4-43E7-A998-77F689D8D3C6}" destId="{2D205C04-26B8-44F4-A8A0-C2096AC1DA4A}" srcOrd="0" destOrd="1" presId="urn:microsoft.com/office/officeart/2005/8/layout/hProcess9"/>
    <dgm:cxn modelId="{B3C8E419-6500-433D-9522-DB92073BC29C}" srcId="{1A7F58DA-DC7F-43C6-B9B7-7C9C2A6F2200}" destId="{0A1F986B-D0C4-43E7-A998-77F689D8D3C6}" srcOrd="0" destOrd="0" parTransId="{CA5AD0D9-82C6-4457-8EE6-35A45C681A9E}" sibTransId="{EB6E61AA-3BD2-4BCD-825D-5A4DE56EEABC}"/>
    <dgm:cxn modelId="{9585108C-133C-4BF7-9005-2397AF8680B4}" type="presOf" srcId="{3B346C24-E6B9-48B2-90A4-36069C45FC60}" destId="{31AFB5F1-D215-496E-85C5-DBE3030E5784}" srcOrd="0" destOrd="0" presId="urn:microsoft.com/office/officeart/2005/8/layout/hProcess9"/>
    <dgm:cxn modelId="{92FF3275-4174-47B3-9E47-D5D70229C21C}" type="presOf" srcId="{897C4DF0-3C88-4047-80A2-A4C8C52C864B}" destId="{261BB605-598A-49D1-8A92-D91EEA6812CF}" srcOrd="0" destOrd="0" presId="urn:microsoft.com/office/officeart/2005/8/layout/hProcess9"/>
    <dgm:cxn modelId="{5780C9D2-95CB-4C8D-8137-53A8A0DB35BC}" srcId="{9F107E1A-8C5A-4518-B8B8-A9F80CD3B5B4}" destId="{897C4DF0-3C88-4047-80A2-A4C8C52C864B}" srcOrd="1" destOrd="0" parTransId="{730EEA9D-4E02-4817-A116-5969537BF94A}" sibTransId="{F07E75E4-0FA1-445F-B68C-A2CEAE6CD944}"/>
    <dgm:cxn modelId="{C6BF270E-6605-41B3-B8B5-D2CD8F8068AD}" srcId="{9F107E1A-8C5A-4518-B8B8-A9F80CD3B5B4}" destId="{1A7F58DA-DC7F-43C6-B9B7-7C9C2A6F2200}" srcOrd="2" destOrd="0" parTransId="{636D537B-0A77-4BE1-B6C6-1DA97AA76FF8}" sibTransId="{53C50814-2E69-430D-81C4-78A8E0B54026}"/>
    <dgm:cxn modelId="{718E3329-E9C3-4661-9DFF-88627780E337}" type="presOf" srcId="{9F107E1A-8C5A-4518-B8B8-A9F80CD3B5B4}" destId="{96A17E10-664F-4DB5-BF35-642EC599FF34}" srcOrd="0" destOrd="0" presId="urn:microsoft.com/office/officeart/2005/8/layout/hProcess9"/>
    <dgm:cxn modelId="{2955FF28-8B3E-4861-B5E8-5E50C6D692F3}" srcId="{9F107E1A-8C5A-4518-B8B8-A9F80CD3B5B4}" destId="{3B346C24-E6B9-48B2-90A4-36069C45FC60}" srcOrd="0" destOrd="0" parTransId="{8C3C6CD6-A7EA-40A8-B249-27B2B7748EDB}" sibTransId="{B8370A4E-3CAC-4A1D-A89C-76E7BEAD2599}"/>
    <dgm:cxn modelId="{FA8955A0-BCCE-4714-B11F-F4D79C12C908}" type="presParOf" srcId="{96A17E10-664F-4DB5-BF35-642EC599FF34}" destId="{79448C43-F3A7-40F8-A3CD-5CE508AF1B54}" srcOrd="0" destOrd="0" presId="urn:microsoft.com/office/officeart/2005/8/layout/hProcess9"/>
    <dgm:cxn modelId="{4AE2576E-EC42-4186-A344-238A12D300D7}" type="presParOf" srcId="{96A17E10-664F-4DB5-BF35-642EC599FF34}" destId="{1ABA442D-4A52-4423-B62C-7BFB7A4A814B}" srcOrd="1" destOrd="0" presId="urn:microsoft.com/office/officeart/2005/8/layout/hProcess9"/>
    <dgm:cxn modelId="{769E0D01-8EDD-4AAB-9972-A91E20C2B64D}" type="presParOf" srcId="{1ABA442D-4A52-4423-B62C-7BFB7A4A814B}" destId="{31AFB5F1-D215-496E-85C5-DBE3030E5784}" srcOrd="0" destOrd="0" presId="urn:microsoft.com/office/officeart/2005/8/layout/hProcess9"/>
    <dgm:cxn modelId="{2EFD3274-03D4-4924-9627-905F728E29BC}" type="presParOf" srcId="{1ABA442D-4A52-4423-B62C-7BFB7A4A814B}" destId="{C0EA31E1-9A7D-44FE-85AE-78559A878840}" srcOrd="1" destOrd="0" presId="urn:microsoft.com/office/officeart/2005/8/layout/hProcess9"/>
    <dgm:cxn modelId="{5CD4B299-EF9D-4A16-808D-CD237EEE1900}" type="presParOf" srcId="{1ABA442D-4A52-4423-B62C-7BFB7A4A814B}" destId="{261BB605-598A-49D1-8A92-D91EEA6812CF}" srcOrd="2" destOrd="0" presId="urn:microsoft.com/office/officeart/2005/8/layout/hProcess9"/>
    <dgm:cxn modelId="{9D8E662D-6505-42D7-BED7-2495A97D4575}" type="presParOf" srcId="{1ABA442D-4A52-4423-B62C-7BFB7A4A814B}" destId="{44ECB7F7-2832-4E8A-A7B8-FD793FC52D89}" srcOrd="3" destOrd="0" presId="urn:microsoft.com/office/officeart/2005/8/layout/hProcess9"/>
    <dgm:cxn modelId="{90A8B24C-B576-4430-AF55-2964E08016F8}" type="presParOf" srcId="{1ABA442D-4A52-4423-B62C-7BFB7A4A814B}" destId="{2D205C04-26B8-44F4-A8A0-C2096AC1DA4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448C43-F3A7-40F8-A3CD-5CE508AF1B54}">
      <dsp:nvSpPr>
        <dsp:cNvPr id="0" name=""/>
        <dsp:cNvSpPr/>
      </dsp:nvSpPr>
      <dsp:spPr>
        <a:xfrm>
          <a:off x="79655" y="0"/>
          <a:ext cx="8769680" cy="5112568"/>
        </a:xfrm>
        <a:prstGeom prst="rightArrow">
          <a:avLst/>
        </a:prstGeom>
        <a:solidFill>
          <a:schemeClr val="accent3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AFB5F1-D215-496E-85C5-DBE3030E5784}">
      <dsp:nvSpPr>
        <dsp:cNvPr id="0" name=""/>
        <dsp:cNvSpPr/>
      </dsp:nvSpPr>
      <dsp:spPr>
        <a:xfrm>
          <a:off x="67726" y="0"/>
          <a:ext cx="3318866" cy="5112568"/>
        </a:xfrm>
        <a:prstGeom prst="round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1300" b="1" kern="1200" noProof="0" dirty="0" smtClean="0">
            <a:latin typeface="Calibri"/>
            <a:ea typeface="+mn-ea"/>
            <a:cs typeface="+mn-cs"/>
          </a:endParaRP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i="1" u="sng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Източници на снабдяване със суровина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1. Гори - </a:t>
          </a: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нискокачествени дървесни трупи, вършина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2. Разсадници с </a:t>
          </a:r>
          <a:r>
            <a:rPr lang="bg-BG" sz="1500" b="1" kern="1200" noProof="0" dirty="0" err="1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бързорастящи</a:t>
          </a: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 дървесни видове - </a:t>
          </a: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топола, върба, бреза, акация и евкалипт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3. Други естествени източници – </a:t>
          </a: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дървесината от поддръжката и разчистването на градините, парковете, крайпътната инфраструктура, лозята, овощните градини и от </a:t>
          </a:r>
          <a:r>
            <a:rPr lang="bg-BG" sz="1500" b="0" kern="1200" noProof="0" dirty="0" err="1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плавей</a:t>
          </a:r>
          <a:endParaRPr lang="bg-BG" sz="1500" b="0" kern="1200" noProof="0" dirty="0" smtClean="0">
            <a:solidFill>
              <a:schemeClr val="accent3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4. Дървообработвателната промишленост - </a:t>
          </a: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трици, стърготини,</a:t>
          </a:r>
          <a:r>
            <a:rPr lang="en-GB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трески и изрезки 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5. Употребен/използван дървен материал - </a:t>
          </a: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дървени отпадъци, получени по време и след фазата на употреба на дървени продукти и изделия</a:t>
          </a:r>
        </a:p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50" b="1" kern="1200" noProof="0" dirty="0">
            <a:latin typeface="Calibri"/>
            <a:ea typeface="+mn-ea"/>
            <a:cs typeface="+mn-cs"/>
          </a:endParaRPr>
        </a:p>
      </dsp:txBody>
      <dsp:txXfrm>
        <a:off x="229740" y="162014"/>
        <a:ext cx="2994838" cy="4788540"/>
      </dsp:txXfrm>
    </dsp:sp>
    <dsp:sp modelId="{261BB605-598A-49D1-8A92-D91EEA6812CF}">
      <dsp:nvSpPr>
        <dsp:cNvPr id="0" name=""/>
        <dsp:cNvSpPr/>
      </dsp:nvSpPr>
      <dsp:spPr>
        <a:xfrm>
          <a:off x="3641208" y="576063"/>
          <a:ext cx="2157501" cy="396044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2000" b="1" i="1" u="sng" kern="1200" noProof="0" dirty="0" smtClean="0">
            <a:solidFill>
              <a:srgbClr val="002060"/>
            </a:solidFill>
            <a:latin typeface="Calibri"/>
            <a:ea typeface="+mn-ea"/>
            <a:cs typeface="+mn-cs"/>
          </a:endParaRP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i="1" u="sng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ЦЛТБ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Производство, търговия и/или логистика на: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Дърва за горене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Дървесен </a:t>
          </a:r>
          <a:r>
            <a:rPr lang="bg-BG" sz="1500" b="0" kern="1200" noProof="0" dirty="0" err="1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чипс</a:t>
          </a:r>
          <a:endParaRPr lang="bg-BG" sz="1500" b="0" kern="1200" noProof="0" dirty="0" smtClean="0">
            <a:solidFill>
              <a:schemeClr val="accent3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Дървесни </a:t>
          </a:r>
          <a:r>
            <a:rPr lang="bg-BG" sz="1500" b="0" kern="1200" noProof="0" dirty="0" err="1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пелети</a:t>
          </a:r>
          <a:endParaRPr lang="bg-BG" sz="1500" b="0" kern="1200" noProof="0" dirty="0" smtClean="0">
            <a:solidFill>
              <a:schemeClr val="accent3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0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Дървесни брикети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+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1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Гарантиране на качество и                                                      на критериите за законност и устойчивост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noProof="0" dirty="0">
            <a:latin typeface="Calibri"/>
            <a:ea typeface="+mn-ea"/>
            <a:cs typeface="+mn-cs"/>
          </a:endParaRPr>
        </a:p>
      </dsp:txBody>
      <dsp:txXfrm>
        <a:off x="3746529" y="681384"/>
        <a:ext cx="1946859" cy="3749798"/>
      </dsp:txXfrm>
    </dsp:sp>
    <dsp:sp modelId="{2D205C04-26B8-44F4-A8A0-C2096AC1DA4A}">
      <dsp:nvSpPr>
        <dsp:cNvPr id="0" name=""/>
        <dsp:cNvSpPr/>
      </dsp:nvSpPr>
      <dsp:spPr>
        <a:xfrm>
          <a:off x="6053326" y="1368153"/>
          <a:ext cx="2807938" cy="2376260"/>
        </a:xfrm>
        <a:prstGeom prst="roundRect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600" b="1" u="sng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Потенциални консуматори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0" u="none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Централи за производство на енергия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0" u="none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Публични и обществени сгради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0" u="none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 Предприятия и хотели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500" b="0" u="none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-</a:t>
          </a:r>
          <a:r>
            <a:rPr lang="en-GB" sz="1500" b="0" u="none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 </a:t>
          </a:r>
          <a:r>
            <a:rPr lang="bg-BG" sz="1500" b="0" u="none" kern="1200" noProof="0" dirty="0" smtClean="0">
              <a:solidFill>
                <a:schemeClr val="accent3">
                  <a:lumMod val="50000"/>
                </a:schemeClr>
              </a:solidFill>
              <a:latin typeface="Calibri"/>
              <a:ea typeface="+mn-ea"/>
              <a:cs typeface="+mn-cs"/>
            </a:rPr>
            <a:t>Малък бизнес и  домакинства</a:t>
          </a:r>
          <a:endParaRPr lang="en-US" sz="1500" b="0" u="none" kern="1200" noProof="0" dirty="0">
            <a:solidFill>
              <a:schemeClr val="accent3">
                <a:lumMod val="50000"/>
              </a:scheme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3600" kern="1200" dirty="0"/>
        </a:p>
      </dsp:txBody>
      <dsp:txXfrm>
        <a:off x="6169325" y="1484152"/>
        <a:ext cx="2575940" cy="21442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6F502-7171-4532-A319-A28ECE37B38B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4D57A-162D-4B7B-AEB7-62AACADD19B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4191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44D57A-162D-4B7B-AEB7-62AACADD19B9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4701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3314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91406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274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4286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413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59818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1461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414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739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164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642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DED6B-3EB3-4D7C-AAAA-98AD325DB0A0}" type="datetimeFigureOut">
              <a:rPr lang="bg-BG" smtClean="0"/>
              <a:t>23.11.2016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1A93D-2810-4AF3-A3CB-79BC9775626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5059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en-GB" sz="2000" b="1" strike="noStrike" dirty="0">
                <a:solidFill>
                  <a:srgbClr val="BF0000"/>
                </a:solidFill>
                <a:latin typeface="Arial"/>
                <a:ea typeface="DejaVu Sans"/>
              </a:rPr>
              <a:t>Key Facts of the EU-Project </a:t>
            </a:r>
            <a:r>
              <a:rPr lang="en-GB" sz="2000" b="1" strike="noStrike" dirty="0" err="1">
                <a:solidFill>
                  <a:srgbClr val="BF0000"/>
                </a:solidFill>
                <a:latin typeface="Arial"/>
                <a:ea typeface="DejaVu Sans"/>
              </a:rPr>
              <a:t>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24056" y="1674000"/>
            <a:ext cx="9119224" cy="43472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endParaRPr lang="bg-BG" sz="3600" b="1" dirty="0" smtClean="0">
              <a:solidFill>
                <a:srgbClr val="5858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bg-BG" sz="5400" b="1" dirty="0" err="1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BioRES</a:t>
            </a:r>
            <a:r>
              <a:rPr lang="en-US" sz="54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bg-BG" sz="36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algn="ctr">
              <a:lnSpc>
                <a:spcPct val="100000"/>
              </a:lnSpc>
            </a:pPr>
            <a:r>
              <a:rPr lang="bg-BG" sz="36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Центрове за логистика и търговия с биомаса – концепция за създаване на устойчиви регионални вериги на снабдяване         </a:t>
            </a:r>
          </a:p>
          <a:p>
            <a:pPr algn="ctr">
              <a:lnSpc>
                <a:spcPct val="100000"/>
              </a:lnSpc>
            </a:pPr>
            <a:r>
              <a:rPr lang="bg-BG" sz="3600" b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дървесна биомаса </a:t>
            </a:r>
          </a:p>
          <a:p>
            <a:pPr algn="ctr">
              <a:lnSpc>
                <a:spcPct val="100000"/>
              </a:lnSpc>
            </a:pPr>
            <a:endParaRPr lang="ru-RU" sz="3600" b="1" dirty="0" smtClean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sz="3600" b="1" i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</a:t>
            </a:r>
            <a:r>
              <a:rPr lang="bg-BG" sz="3600" b="1" i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sz="3600" b="1" i="1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bioresproject.eu</a:t>
            </a:r>
            <a:endParaRPr lang="bg-BG" sz="3600" b="1" i="1" dirty="0">
              <a:solidFill>
                <a:schemeClr val="accent3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CustomShape 4"/>
          <p:cNvSpPr/>
          <p:nvPr/>
        </p:nvSpPr>
        <p:spPr>
          <a:xfrm>
            <a:off x="24056" y="6253690"/>
            <a:ext cx="947544" cy="5486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CustomShape 7"/>
          <p:cNvSpPr/>
          <p:nvPr/>
        </p:nvSpPr>
        <p:spPr>
          <a:xfrm>
            <a:off x="971600" y="6021288"/>
            <a:ext cx="8171680" cy="7783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 dirty="0"/>
          </a:p>
          <a:p>
            <a:pPr algn="ctr">
              <a:lnSpc>
                <a:spcPct val="150000"/>
              </a:lnSpc>
            </a:pPr>
            <a:r>
              <a:rPr lang="bg-BG" sz="1200" dirty="0" smtClean="0">
                <a:latin typeface="Verdana"/>
              </a:rPr>
              <a:t>Проектът </a:t>
            </a:r>
            <a:r>
              <a:rPr lang="bg-BG" sz="1200" dirty="0" err="1" smtClean="0">
                <a:latin typeface="Verdana"/>
              </a:rPr>
              <a:t>BioRES</a:t>
            </a:r>
            <a:r>
              <a:rPr lang="bg-BG" sz="1200" dirty="0" smtClean="0">
                <a:latin typeface="Verdana"/>
              </a:rPr>
              <a:t> е финансиран от Хоризонт 2020 – </a:t>
            </a:r>
          </a:p>
          <a:p>
            <a:pPr algn="ctr">
              <a:lnSpc>
                <a:spcPct val="150000"/>
              </a:lnSpc>
            </a:pPr>
            <a:r>
              <a:rPr lang="bg-BG" sz="1200" dirty="0" smtClean="0">
                <a:latin typeface="Verdana"/>
              </a:rPr>
              <a:t>Програмата за научни изследвания и иновации на Европейския Съюз, по Договор № 645994.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TextBox 2"/>
          <p:cNvSpPr txBox="1"/>
          <p:nvPr/>
        </p:nvSpPr>
        <p:spPr>
          <a:xfrm>
            <a:off x="1495218" y="5073803"/>
            <a:ext cx="6551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bg-BG" sz="16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Продължителност</a:t>
            </a:r>
            <a:r>
              <a:rPr lang="bg-BG" sz="1600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Януари 2015 - Юни 2017 (30 месеца</a:t>
            </a:r>
            <a:r>
              <a:rPr lang="ru-RU" sz="1600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ru-RU" sz="1600" i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39720"/>
            <a:ext cx="8136513" cy="338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D:\Documents\Jobs\5. BG BIOM\BioRES\European Commission - Horizon 202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77" y="5513003"/>
            <a:ext cx="7456662" cy="1344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81660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107504" y="1674000"/>
            <a:ext cx="8928992" cy="44913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 lang="ru-RU" sz="2000" b="1" dirty="0" smtClean="0">
              <a:solidFill>
                <a:srgbClr val="5858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bg-BG" sz="28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Основна цел: </a:t>
            </a:r>
          </a:p>
          <a:p>
            <a:pPr>
              <a:lnSpc>
                <a:spcPct val="100000"/>
              </a:lnSpc>
            </a:pPr>
            <a:endParaRPr lang="bg-BG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Практическата реализация на иновативната концепция за “</a:t>
            </a:r>
            <a:r>
              <a:rPr lang="bg-BG" sz="20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Центрове за Логистика и Търговия с Биомаса</a:t>
            </a: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(</a:t>
            </a:r>
            <a:r>
              <a:rPr lang="bg-BG" sz="20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ЦЛТБ</a:t>
            </a: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в България, Хърватска и Сърбия чрез сътрудничество с Европейски технологични лидери от Германия, Австрия, Словения и Финландия, с която:</a:t>
            </a:r>
          </a:p>
          <a:p>
            <a:pPr>
              <a:lnSpc>
                <a:spcPct val="100000"/>
              </a:lnSpc>
            </a:pPr>
            <a:endParaRPr lang="bg-BG" sz="2000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да се увеличи дяла на </a:t>
            </a:r>
            <a:r>
              <a:rPr lang="bg-BG" sz="20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местните снабдителни канали </a:t>
            </a: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 </a:t>
            </a:r>
            <a:r>
              <a:rPr lang="bg-BG" sz="20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качествени</a:t>
            </a: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дървесни </a:t>
            </a:r>
            <a:r>
              <a:rPr lang="bg-BG" sz="2000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биоенергийни</a:t>
            </a: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продукти, произхождащи от </a:t>
            </a:r>
            <a:r>
              <a:rPr lang="bg-BG" sz="20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устойчиво и отговорно горско стопанисване </a:t>
            </a: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от оползотворяване на </a:t>
            </a:r>
            <a:r>
              <a:rPr lang="bg-BG" sz="20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дървесната суровина и отпадъци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да се повиши </a:t>
            </a:r>
            <a:r>
              <a:rPr lang="bg-BG" sz="20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консумацията</a:t>
            </a: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дървесни </a:t>
            </a:r>
            <a:r>
              <a:rPr lang="bg-BG" sz="2000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биоенергийни</a:t>
            </a:r>
            <a:r>
              <a:rPr lang="bg-BG" sz="20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продукти на </a:t>
            </a:r>
            <a:r>
              <a:rPr lang="bg-BG" sz="20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местно ниво</a:t>
            </a:r>
            <a:endParaRPr lang="bg-BG" sz="20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00186343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107504" y="1674000"/>
            <a:ext cx="8928992" cy="449130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Специфични цели: </a:t>
            </a:r>
          </a:p>
          <a:p>
            <a:pPr>
              <a:lnSpc>
                <a:spcPct val="100000"/>
              </a:lnSpc>
            </a:pPr>
            <a:endParaRPr lang="bg-BG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създаване на минимум между 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и 8 ЦЛТБ в поне 2 от 3-те държави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участващи в практическата реализацията (България,  Хърватска и Сърбия)</a:t>
            </a:r>
          </a:p>
          <a:p>
            <a:pPr>
              <a:lnSpc>
                <a:spcPct val="100000"/>
              </a:lnSpc>
            </a:pPr>
            <a:endParaRPr lang="bg-BG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общ обем на договорени продажби с консуматорите в регионите на действие на ЦЛТБ на минимум 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8000 тона дървесни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биогорива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година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съответно,  договорени снабдителни доставки за необходимото количество дървесина </a:t>
            </a:r>
          </a:p>
          <a:p>
            <a:pPr>
              <a:lnSpc>
                <a:spcPct val="100000"/>
              </a:lnSpc>
            </a:pPr>
            <a:endParaRPr lang="bg-BG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специалисти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(представители на асоциации, държавни органи, </a:t>
            </a:r>
          </a:p>
          <a:p>
            <a:pPr>
              <a:lnSpc>
                <a:spcPct val="100000"/>
              </a:lnSpc>
            </a:pP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производители на биоенергия или образователни институции) да бъдат обучени и подготвени с цел те да обучат поне 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 потенциални участници в снабдителната (производствена) верига на дървесна биомаса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как да развиват и управляват регионалния (местния пазар) на качествени дървесни </a:t>
            </a:r>
            <a:r>
              <a:rPr lang="bg-BG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биогорива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нужната за тяхното производство дървесина/суровина.</a:t>
            </a:r>
          </a:p>
        </p:txBody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57803731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ocuments\Jobs\5. BG BIOM\BioRES\WP 7 - Consumer Awareness Raising\Consumer Information Days\Examples\Tri-fold Brochure BG (Picture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40" y="1674000"/>
            <a:ext cx="8662440" cy="506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107504" y="1674000"/>
            <a:ext cx="8928992" cy="45885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Център за търговия и логистика с биомаса (ЦЛТБ) </a:t>
            </a:r>
          </a:p>
          <a:p>
            <a:pPr>
              <a:lnSpc>
                <a:spcPct val="100000"/>
              </a:lnSpc>
            </a:pPr>
            <a:endParaRPr lang="bg-BG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bg-BG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bg-BG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16366329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196608477"/>
              </p:ext>
            </p:extLst>
          </p:nvPr>
        </p:nvGraphicFramePr>
        <p:xfrm>
          <a:off x="107504" y="1628800"/>
          <a:ext cx="892899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35896" y="1539720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Район на действие – </a:t>
            </a:r>
            <a:endParaRPr lang="en-GB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в радиус от 40-50 км </a:t>
            </a:r>
            <a:endParaRPr lang="bg-BG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1629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Title 1"/>
          <p:cNvSpPr txBox="1">
            <a:spLocks/>
          </p:cNvSpPr>
          <p:nvPr/>
        </p:nvSpPr>
        <p:spPr>
          <a:xfrm>
            <a:off x="230040" y="1539720"/>
            <a:ext cx="8806456" cy="95317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200" dirty="0" smtClean="0">
                <a:solidFill>
                  <a:schemeClr val="accent3">
                    <a:lumMod val="50000"/>
                  </a:schemeClr>
                </a:solidFill>
              </a:rPr>
              <a:t>Центърът за Логистика  и Търговия с Биомаса – ЦЛТБ</a:t>
            </a:r>
          </a:p>
          <a:p>
            <a:r>
              <a:rPr lang="bg-BG" sz="2200" dirty="0" smtClean="0">
                <a:solidFill>
                  <a:schemeClr val="accent3">
                    <a:lumMod val="50000"/>
                  </a:schemeClr>
                </a:solidFill>
              </a:rPr>
              <a:t> е нов участник (актьор) в съществуващ пазар </a:t>
            </a: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07504" y="2270799"/>
            <a:ext cx="4646862" cy="72008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В</a:t>
            </a:r>
            <a:r>
              <a:rPr kumimoji="0" lang="bg-BG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ъздействие</a:t>
            </a: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 на ЦЛТБ върху пазара на дървесни </a:t>
            </a:r>
            <a:r>
              <a:rPr kumimoji="0" lang="bg-BG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+mj-lt"/>
              </a:rPr>
              <a:t>биогорива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4938534" y="2270798"/>
            <a:ext cx="4097962" cy="7200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None/>
              <a:tabLst/>
              <a:defRPr/>
            </a:pPr>
            <a:r>
              <a:rPr lang="bg-BG" sz="20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kumimoji="0" lang="bg-BG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ъздействие</a:t>
            </a: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на съществуващия пазар върху ЦЛТБ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Content Placeholder 3"/>
          <p:cNvSpPr txBox="1">
            <a:spLocks/>
          </p:cNvSpPr>
          <p:nvPr/>
        </p:nvSpPr>
        <p:spPr>
          <a:xfrm>
            <a:off x="107505" y="2996952"/>
            <a:ext cx="4646862" cy="37444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chemeClr val="accent3">
                  <a:lumMod val="75000"/>
                </a:schemeClr>
              </a:buClr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Нов търговец</a:t>
            </a:r>
          </a:p>
          <a:p>
            <a:pPr lvl="0">
              <a:buClr>
                <a:schemeClr val="accent3">
                  <a:lumMod val="75000"/>
                </a:schemeClr>
              </a:buClr>
            </a:pPr>
            <a:r>
              <a:rPr lang="bg-BG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Гарантиране на качеството</a:t>
            </a:r>
          </a:p>
          <a:p>
            <a:pPr lvl="0">
              <a:buClr>
                <a:schemeClr val="accent3">
                  <a:lumMod val="75000"/>
                </a:schemeClr>
              </a:buClr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Прозрачен маркетинг и популяризиране на използването на дървесна биомаса за енергийни нужди</a:t>
            </a:r>
          </a:p>
          <a:p>
            <a:pPr lvl="0">
              <a:buClr>
                <a:schemeClr val="accent3">
                  <a:lumMod val="75000"/>
                </a:schemeClr>
              </a:buClr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Повишаване търсенето на дървесни </a:t>
            </a:r>
            <a:r>
              <a:rPr lang="bg-BG" sz="1600" dirty="0" err="1" smtClean="0">
                <a:solidFill>
                  <a:schemeClr val="accent3">
                    <a:lumMod val="50000"/>
                  </a:schemeClr>
                </a:solidFill>
              </a:rPr>
              <a:t>биогорива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 и суровина/отпадъчна дървесина</a:t>
            </a:r>
          </a:p>
          <a:p>
            <a:pPr lvl="0">
              <a:buClr>
                <a:schemeClr val="accent3">
                  <a:lumMod val="75000"/>
                </a:schemeClr>
              </a:buClr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Нови работни места и повишаване стойността на снабдителните / производствените вериги</a:t>
            </a:r>
          </a:p>
          <a:p>
            <a:pPr lvl="0">
              <a:buClr>
                <a:schemeClr val="accent3">
                  <a:lumMod val="75000"/>
                </a:schemeClr>
              </a:buClr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Увеличаване на броя на участниците на пазара, водещо до подобряване на качеството на предлаганите услуги</a:t>
            </a:r>
            <a:endParaRPr kumimoji="0" lang="bg-BG" sz="1600" i="0" u="none" strike="noStrike" kern="1200" cap="none" spc="0" normalizeH="0" baseline="0" dirty="0" smtClean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6" name="Content Placeholder 5"/>
          <p:cNvSpPr txBox="1">
            <a:spLocks/>
          </p:cNvSpPr>
          <p:nvPr/>
        </p:nvSpPr>
        <p:spPr>
          <a:xfrm>
            <a:off x="4938535" y="2996952"/>
            <a:ext cx="4097962" cy="3566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A53010"/>
              </a:buClr>
            </a:pPr>
            <a:r>
              <a:rPr lang="bg-BG" dirty="0" smtClean="0">
                <a:solidFill>
                  <a:schemeClr val="accent6">
                    <a:lumMod val="50000"/>
                  </a:schemeClr>
                </a:solidFill>
              </a:rPr>
              <a:t>Понижаване цената на предлаганите  дървесни </a:t>
            </a:r>
            <a:r>
              <a:rPr lang="bg-BG" dirty="0" err="1" smtClean="0">
                <a:solidFill>
                  <a:schemeClr val="accent6">
                    <a:lumMod val="50000"/>
                  </a:schemeClr>
                </a:solidFill>
              </a:rPr>
              <a:t>биогорива</a:t>
            </a:r>
            <a:endParaRPr lang="bg-BG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buClr>
                <a:srgbClr val="A53010"/>
              </a:buClr>
            </a:pPr>
            <a:r>
              <a:rPr lang="bg-BG" dirty="0" smtClean="0">
                <a:solidFill>
                  <a:schemeClr val="accent6">
                    <a:lumMod val="50000"/>
                  </a:schemeClr>
                </a:solidFill>
              </a:rPr>
              <a:t>Наличност на дървесна биомаса в региона</a:t>
            </a:r>
          </a:p>
          <a:p>
            <a:pPr lvl="0">
              <a:buClr>
                <a:srgbClr val="A53010"/>
              </a:buClr>
            </a:pPr>
            <a:r>
              <a:rPr lang="bg-BG" dirty="0" smtClean="0">
                <a:solidFill>
                  <a:schemeClr val="accent6">
                    <a:lumMod val="50000"/>
                  </a:schemeClr>
                </a:solidFill>
              </a:rPr>
              <a:t>Възприемане на идеята за ЦЛТБ от  местното население и бизнес</a:t>
            </a:r>
          </a:p>
          <a:p>
            <a:pPr lvl="0">
              <a:buClr>
                <a:srgbClr val="A53010"/>
              </a:buClr>
            </a:pPr>
            <a:r>
              <a:rPr lang="bg-BG" dirty="0" smtClean="0">
                <a:solidFill>
                  <a:schemeClr val="accent6">
                    <a:lumMod val="50000"/>
                  </a:schemeClr>
                </a:solidFill>
              </a:rPr>
              <a:t>Повишаване цената на суровината/отпадъчната дървесина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endParaRPr kumimoji="0" lang="bg-BG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3010"/>
              </a:buClr>
              <a:buSzTx/>
              <a:buFont typeface="Wingdings 3" charset="2"/>
              <a:buChar char="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221229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24056" y="1674000"/>
            <a:ext cx="9119224" cy="38432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endParaRPr lang="en-GB" sz="3600" b="1" dirty="0" smtClean="0">
              <a:solidFill>
                <a:srgbClr val="585858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319510" y="2564904"/>
            <a:ext cx="26857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Райони, </a:t>
            </a:r>
          </a:p>
          <a:p>
            <a:pPr algn="ctr"/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в които се осъществява практическата реализацията на  концепцията </a:t>
            </a:r>
            <a:endParaRPr lang="bg-BG" sz="2400" b="1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algn="ctr"/>
            <a:r>
              <a:rPr lang="bg-BG" sz="24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з</a:t>
            </a:r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а ЦЛТБ</a:t>
            </a:r>
          </a:p>
        </p:txBody>
      </p:sp>
      <p:pic>
        <p:nvPicPr>
          <p:cNvPr id="3" name="Picture 2" descr="D:\Documents\Jobs\5. BG BIOM\BioRES\WP 7 - Consumer Awareness Raising\Consumer Information Days\Examples\map3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959" y="1674000"/>
            <a:ext cx="5839537" cy="5065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32210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TextBox 3"/>
          <p:cNvSpPr txBox="1"/>
          <p:nvPr/>
        </p:nvSpPr>
        <p:spPr>
          <a:xfrm>
            <a:off x="2555776" y="1559513"/>
            <a:ext cx="42484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b="1" dirty="0" smtClean="0">
                <a:solidFill>
                  <a:schemeClr val="accent3">
                    <a:lumMod val="50000"/>
                  </a:schemeClr>
                </a:solidFill>
              </a:rPr>
              <a:t>Единици за измерване в ЦЛТБ</a:t>
            </a:r>
            <a:endParaRPr lang="bg-BG" sz="2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632821"/>
              </p:ext>
            </p:extLst>
          </p:nvPr>
        </p:nvGraphicFramePr>
        <p:xfrm>
          <a:off x="113282" y="1990400"/>
          <a:ext cx="8916715" cy="4653135"/>
        </p:xfrm>
        <a:graphic>
          <a:graphicData uri="http://schemas.openxmlformats.org/drawingml/2006/table">
            <a:tbl>
              <a:tblPr/>
              <a:tblGrid>
                <a:gridCol w="1551469"/>
                <a:gridCol w="1971145"/>
                <a:gridCol w="1872208"/>
                <a:gridCol w="1680164"/>
                <a:gridCol w="1841729"/>
              </a:tblGrid>
              <a:tr h="5772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Тон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Килограм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Плътен                    кубичен  метър                                                               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Пространствен кубичен метър                                                                 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Насипен</a:t>
                      </a:r>
                      <a:r>
                        <a:rPr lang="en-GB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             </a:t>
                      </a:r>
                      <a:r>
                        <a:rPr lang="bg-BG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кубичен метър                                         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669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1600" baseline="30000">
                          <a:effectLst/>
                          <a:latin typeface="+mn-lt"/>
                          <a:ea typeface="Calibri"/>
                          <a:cs typeface="Times New Roman"/>
                        </a:rPr>
                        <a:t>*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kg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fm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rm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srm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100866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Дърва за горене                               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Дървесен чипс                                           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Дървесни пелети и брикети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Дърва за горене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Дърва за горене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Дървесен </a:t>
                      </a:r>
                      <a:r>
                        <a:rPr lang="bg-BG" sz="16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чипс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00789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1 плътен кубичен метър (1 fm)                                                   </a:t>
                      </a:r>
                      <a:r>
                        <a:rPr lang="bg-BG" sz="16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1 solid cubic metre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= 1 кубичен метър от еднометрови дърва за горене, които са наредени по начин, който образува 1 плътен кубичен метър, без наличието на празни </a:t>
                      </a:r>
                      <a:r>
                        <a:rPr lang="bg-BG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пространства</a:t>
                      </a:r>
                      <a:r>
                        <a:rPr lang="en-GB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067718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 пространствен кубичен метър (1 </a:t>
                      </a:r>
                      <a:r>
                        <a:rPr lang="bg-BG" sz="16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rm</a:t>
                      </a: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)                                                </a:t>
                      </a:r>
                      <a:r>
                        <a:rPr lang="bg-BG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bg-BG" sz="1600" i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stacked</a:t>
                      </a:r>
                      <a:r>
                        <a:rPr lang="bg-BG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(</a:t>
                      </a:r>
                      <a:r>
                        <a:rPr lang="bg-BG" sz="1600" i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stere</a:t>
                      </a:r>
                      <a:r>
                        <a:rPr lang="bg-BG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) </a:t>
                      </a:r>
                      <a:r>
                        <a:rPr lang="bg-BG" sz="1600" i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cubic</a:t>
                      </a:r>
                      <a:r>
                        <a:rPr lang="bg-BG" sz="1600" i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g-BG" sz="1600" i="1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metre</a:t>
                      </a: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                                    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= 1 кубичен метър от еднометрови дърва за горене, които са наредени по начин, който образува 1 кубичен метър, но с наличието на празни пространства.                                                                   </a:t>
                      </a:r>
                      <a:r>
                        <a:rPr lang="en-GB" sz="1600" baseline="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                                                                          </a:t>
                      </a:r>
                      <a:r>
                        <a:rPr lang="bg-BG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bg-BG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пространствен </a:t>
                      </a: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кубичен метър = 0,46 плътни кубични метра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931816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1 насипен кубичен метър (1 srm)                                                                        </a:t>
                      </a:r>
                      <a:r>
                        <a:rPr lang="bg-BG" sz="1600" i="1">
                          <a:effectLst/>
                          <a:latin typeface="+mn-lt"/>
                          <a:ea typeface="Calibri"/>
                          <a:cs typeface="Times New Roman"/>
                        </a:rPr>
                        <a:t>1 pоured (loose) cubic metre</a:t>
                      </a:r>
                      <a:r>
                        <a:rPr lang="bg-BG" sz="1600">
                          <a:effectLst/>
                          <a:latin typeface="+mn-lt"/>
                          <a:ea typeface="Calibri"/>
                          <a:cs typeface="Times New Roman"/>
                        </a:rPr>
                        <a:t>                           </a:t>
                      </a:r>
                      <a:endParaRPr lang="en-GB" sz="16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= 1 кубичен метър в насипно състояние - 1 кубичен метър дървесен </a:t>
                      </a:r>
                      <a:r>
                        <a:rPr lang="bg-BG" sz="16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чипс</a:t>
                      </a: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                                                                                             1 </a:t>
                      </a:r>
                      <a:r>
                        <a:rPr lang="bg-BG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насипен </a:t>
                      </a: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кубичен метър = 0,7 плътни </a:t>
                      </a:r>
                      <a:r>
                        <a:rPr lang="bg-BG" sz="16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кубични </a:t>
                      </a:r>
                      <a:r>
                        <a:rPr lang="bg-BG" sz="16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метри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0632" marR="40632" marT="0" marB="0">
                    <a:lnL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70A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776043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107504" y="1674000"/>
            <a:ext cx="8885112" cy="1322952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/>
          <a:lstStyle/>
          <a:p>
            <a:pPr algn="ctr">
              <a:lnSpc>
                <a:spcPct val="150000"/>
              </a:lnSpc>
            </a:pP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Гарантиране на качеството на дървесните </a:t>
            </a:r>
            <a:r>
              <a:rPr lang="bg-BG" sz="2000" b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биогорива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ЦЛТБ</a:t>
            </a:r>
          </a:p>
          <a:p>
            <a:pPr>
              <a:lnSpc>
                <a:spcPct val="150000"/>
              </a:lnSpc>
            </a:pPr>
            <a:r>
              <a:rPr lang="bg-BG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bg-BG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международни и европейски стандарти </a:t>
            </a:r>
            <a:r>
              <a:rPr lang="en-US" sz="16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ISO</a:t>
            </a:r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16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en-US" sz="16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bg-BG" sz="16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1600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(за всички твърди </a:t>
            </a:r>
            <a:r>
              <a:rPr lang="bg-BG" sz="1600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биогорива</a:t>
            </a:r>
            <a:r>
              <a:rPr lang="bg-BG" sz="1600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bg-BG" sz="1600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сертификати</a:t>
            </a: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Enplus</a:t>
            </a:r>
            <a:r>
              <a:rPr lang="en-US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DINplus</a:t>
            </a:r>
            <a:r>
              <a:rPr lang="bg-BG" sz="16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bg-BG" sz="1600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основно за дървесни </a:t>
            </a:r>
            <a:r>
              <a:rPr lang="bg-BG" sz="1600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пелети</a:t>
            </a:r>
            <a:r>
              <a:rPr lang="bg-BG" sz="1600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в малка степен за дървесни брикети</a:t>
            </a:r>
            <a:endParaRPr lang="en-GB" sz="1600" i="1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288245"/>
              </p:ext>
            </p:extLst>
          </p:nvPr>
        </p:nvGraphicFramePr>
        <p:xfrm>
          <a:off x="129084" y="2996952"/>
          <a:ext cx="8885111" cy="3362452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1636512"/>
                <a:gridCol w="5420272"/>
                <a:gridCol w="1828327"/>
              </a:tblGrid>
              <a:tr h="5884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 dirty="0" smtClean="0">
                          <a:effectLst/>
                        </a:rPr>
                        <a:t>Дървесно</a:t>
                      </a:r>
                      <a:r>
                        <a:rPr lang="bg-BG" sz="1500" baseline="0" dirty="0" smtClean="0">
                          <a:effectLst/>
                        </a:rPr>
                        <a:t>    </a:t>
                      </a:r>
                      <a:r>
                        <a:rPr lang="bg-BG" sz="1500" baseline="0" dirty="0" err="1" smtClean="0">
                          <a:effectLst/>
                        </a:rPr>
                        <a:t>б</a:t>
                      </a:r>
                      <a:r>
                        <a:rPr lang="bg-BG" sz="1500" dirty="0" err="1" smtClean="0">
                          <a:effectLst/>
                        </a:rPr>
                        <a:t>иогориво</a:t>
                      </a:r>
                      <a:endParaRPr lang="en-GB" sz="15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bg1"/>
                          </a:solidFill>
                          <a:effectLst/>
                        </a:rPr>
                        <a:t>Основни </a:t>
                      </a:r>
                      <a:r>
                        <a:rPr lang="bg-BG" sz="1600" dirty="0" smtClean="0">
                          <a:solidFill>
                            <a:schemeClr val="bg1"/>
                          </a:solidFill>
                          <a:effectLst/>
                        </a:rPr>
                        <a:t>изисквания качеството на дървесните </a:t>
                      </a:r>
                      <a:r>
                        <a:rPr lang="bg-BG" sz="1600" dirty="0" err="1" smtClean="0">
                          <a:solidFill>
                            <a:schemeClr val="bg1"/>
                          </a:solidFill>
                          <a:effectLst/>
                        </a:rPr>
                        <a:t>биогорива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bg1"/>
                          </a:solidFill>
                          <a:effectLst/>
                        </a:rPr>
                        <a:t>(според стандартите ISO)</a:t>
                      </a:r>
                      <a:r>
                        <a:rPr lang="bg-BG" sz="1600" baseline="30000" dirty="0">
                          <a:solidFill>
                            <a:schemeClr val="bg1"/>
                          </a:solidFill>
                          <a:effectLst/>
                        </a:rPr>
                        <a:t>*1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chemeClr val="bg1"/>
                          </a:solidFill>
                          <a:effectLst/>
                        </a:rPr>
                        <a:t>Стандарт</a:t>
                      </a:r>
                      <a:endParaRPr lang="en-GB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901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Дърва за горене</a:t>
                      </a:r>
                      <a:endParaRPr lang="en-GB" sz="15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Клас A1: определен размер на диаметъра и дължина, M20 или M25 (съдържание на влага под 25 %), без видимо гниене,  повече от 90 % от дървата да са нацепени.</a:t>
                      </a:r>
                      <a:endParaRPr lang="en-GB" sz="15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EN ISO 17225-5:2014</a:t>
                      </a:r>
                      <a:endParaRPr lang="en-GB" sz="150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Дървесен чипс</a:t>
                      </a:r>
                      <a:endParaRPr lang="en-GB" sz="150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Клас A1 или A2: Размер на треските на </a:t>
                      </a:r>
                      <a:r>
                        <a:rPr lang="bg-BG" sz="15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чипса</a:t>
                      </a:r>
                      <a:r>
                        <a:rPr lang="bg-BG" sz="15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- P16S или P31S, до M35 (съдържание на влага под 35 %), съдържание на пепел по-малко от 1,5 %, съдържание на малки трески по-малко от 15 %.</a:t>
                      </a:r>
                      <a:endParaRPr lang="en-GB" sz="15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EN ISO 17225-4:2014</a:t>
                      </a:r>
                      <a:endParaRPr lang="en-GB" sz="150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Дървесни пелети</a:t>
                      </a:r>
                      <a:endParaRPr lang="en-GB" sz="150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Клас A1: M10 (съдържание на влага под 10 %), съдържание на пепел по-малко от 0,7 %, механична стабилност повече от 97,5 %, обемното тегло на насипния материал повече от 600 кг/м</a:t>
                      </a:r>
                      <a:r>
                        <a:rPr lang="bg-BG" sz="1500" baseline="300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r>
                        <a:rPr lang="bg-BG" sz="15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.</a:t>
                      </a:r>
                      <a:endParaRPr lang="en-GB" sz="15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bg-BG" sz="1500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EN ISO 17225-2:2014</a:t>
                      </a:r>
                      <a:endParaRPr lang="en-GB" sz="1500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504" y="6381328"/>
            <a:ext cx="8885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dirty="0">
                <a:solidFill>
                  <a:schemeClr val="accent3">
                    <a:lumMod val="50000"/>
                  </a:schemeClr>
                </a:solidFill>
                <a:ea typeface="Calibri"/>
              </a:rPr>
              <a:t>Забележка: </a:t>
            </a:r>
            <a:r>
              <a:rPr lang="bg-BG" sz="1400" baseline="30000" dirty="0">
                <a:solidFill>
                  <a:schemeClr val="accent3">
                    <a:lumMod val="50000"/>
                  </a:schemeClr>
                </a:solidFill>
                <a:ea typeface="Calibri"/>
              </a:rPr>
              <a:t>*1</a:t>
            </a:r>
            <a:r>
              <a:rPr lang="bg-BG" sz="1400" dirty="0">
                <a:solidFill>
                  <a:schemeClr val="accent3">
                    <a:lumMod val="50000"/>
                  </a:schemeClr>
                </a:solidFill>
                <a:ea typeface="Calibri"/>
              </a:rPr>
              <a:t>:</a:t>
            </a:r>
            <a:r>
              <a:rPr lang="bg-BG" sz="1400" baseline="30000" dirty="0">
                <a:solidFill>
                  <a:schemeClr val="accent3">
                    <a:lumMod val="50000"/>
                  </a:schemeClr>
                </a:solidFill>
                <a:ea typeface="Calibri"/>
              </a:rPr>
              <a:t> </a:t>
            </a:r>
            <a:r>
              <a:rPr lang="bg-BG" sz="1400" dirty="0">
                <a:solidFill>
                  <a:schemeClr val="accent3">
                    <a:lumMod val="50000"/>
                  </a:schemeClr>
                </a:solidFill>
                <a:ea typeface="Calibri"/>
              </a:rPr>
              <a:t>Стойностите в таблицата имат информативен характер, за по-подробна проверка на  качеството трябва да се използват официалните версии на стандарти ISO.</a:t>
            </a:r>
            <a:endParaRPr lang="bg-BG" sz="1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79791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TextBox 2"/>
          <p:cNvSpPr txBox="1"/>
          <p:nvPr/>
        </p:nvSpPr>
        <p:spPr>
          <a:xfrm>
            <a:off x="230040" y="1700808"/>
            <a:ext cx="85904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Съдържанието на влага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е най-важния фактор, определящ енергийните свойства на дървесната биомаса. В ЦЛТБ съдържанието на влага се измерва чрез метода на сушене в електрическа пещ.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040" y="4077072"/>
            <a:ext cx="8734448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bg-BG" sz="16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Абсолютно сухата маса е най-справедливата и точна и за двете страни по сделката за снабдяване или доставка единица за измерване. Абсолютно сухата маса се изчислява като дървесна маса с 0% съдържание на вода. За определяне на количеството </a:t>
            </a: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абсолютен сух тон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, се използва следната формула: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                                                                        </a:t>
            </a:r>
          </a:p>
          <a:p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</a:rPr>
              <a:t>Абсолютно суха маса  =  Общо тегло на сурова дървесина/  *  (100 % – Съдържание на влага(%))    </a:t>
            </a:r>
          </a:p>
          <a:p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</a:rPr>
              <a:t>         (сух тон)</a:t>
            </a:r>
            <a:r>
              <a:rPr lang="bg-BG" sz="16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</a:rPr>
              <a:t>                                     суров дървен материал	</a:t>
            </a:r>
          </a:p>
          <a:p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</a:rPr>
              <a:t>	                                                          (тон)</a:t>
            </a:r>
            <a:endParaRPr lang="bg-BG" sz="1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40" y="2624138"/>
            <a:ext cx="8590432" cy="1956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96695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827584" y="1516621"/>
            <a:ext cx="7164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Най-широко използваните системи за сертифициране </a:t>
            </a:r>
          </a:p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на качеството на дървесните </a:t>
            </a:r>
            <a:r>
              <a:rPr lang="bg-BG" dirty="0" err="1" smtClean="0">
                <a:solidFill>
                  <a:schemeClr val="accent3">
                    <a:lumMod val="50000"/>
                  </a:schemeClr>
                </a:solidFill>
              </a:rPr>
              <a:t>биогорива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в Европа са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ENplus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и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DINplus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– </a:t>
            </a:r>
          </a:p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основно за дървесни </a:t>
            </a:r>
            <a:r>
              <a:rPr lang="bg-BG" dirty="0" err="1" smtClean="0">
                <a:solidFill>
                  <a:schemeClr val="accent3">
                    <a:lumMod val="50000"/>
                  </a:schemeClr>
                </a:solidFill>
              </a:rPr>
              <a:t>пелети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и в малка степен за дървесни брикети.</a:t>
            </a:r>
            <a:endParaRPr lang="bg-B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831" y="2620049"/>
            <a:ext cx="60333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При доставката на насипни дървесни </a:t>
            </a:r>
            <a:r>
              <a:rPr lang="bg-BG" dirty="0" err="1" smtClean="0">
                <a:solidFill>
                  <a:schemeClr val="accent3">
                    <a:lumMod val="50000"/>
                  </a:schemeClr>
                </a:solidFill>
              </a:rPr>
              <a:t>пелети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, всеки един участник в снабдителната верига (от източника на суровина до крайния консуматор) трябва да бъде сертифициран с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ENplus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, докато пакетираните </a:t>
            </a:r>
            <a:r>
              <a:rPr lang="bg-BG" dirty="0" err="1" smtClean="0">
                <a:solidFill>
                  <a:schemeClr val="accent3">
                    <a:lumMod val="50000"/>
                  </a:schemeClr>
                </a:solidFill>
              </a:rPr>
              <a:t>пелети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с лого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ENplus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могат да бъдат продавани на всеки, но при спазването на определени правила при пускането им на пазара.</a:t>
            </a:r>
            <a:endParaRPr lang="bg-BG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620048"/>
            <a:ext cx="2987104" cy="160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5" y="4509120"/>
            <a:ext cx="60486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С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DINplus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се сертифицират само производителите на дървесни </a:t>
            </a:r>
            <a:r>
              <a:rPr lang="bg-BG" dirty="0" err="1" smtClean="0">
                <a:solidFill>
                  <a:schemeClr val="accent3">
                    <a:lumMod val="50000"/>
                  </a:schemeClr>
                </a:solidFill>
              </a:rPr>
              <a:t>пелети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, а участниците свързани с дейностите по логистика</a:t>
            </a:r>
            <a:r>
              <a:rPr lang="en-GB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и търговия имат възможност доброволно да кандидатстват за удостоверение, наречено “</a:t>
            </a:r>
            <a:r>
              <a:rPr lang="bg-BG" i="1" dirty="0" smtClean="0">
                <a:solidFill>
                  <a:schemeClr val="accent3">
                    <a:lumMod val="50000"/>
                  </a:schemeClr>
                </a:solidFill>
              </a:rPr>
              <a:t>DIN-Тествано Квалифицирано Предприятие за Логистика на </a:t>
            </a:r>
            <a:r>
              <a:rPr lang="bg-BG" i="1" dirty="0" err="1" smtClean="0">
                <a:solidFill>
                  <a:schemeClr val="accent3">
                    <a:lumMod val="50000"/>
                  </a:schemeClr>
                </a:solidFill>
              </a:rPr>
              <a:t>Пелети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“ (“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DIN-tested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Qualified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Enterprise of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Pellet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Logistics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“). </a:t>
            </a:r>
            <a:endParaRPr lang="bg-BG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728" y="4561124"/>
            <a:ext cx="1386768" cy="133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6231" y="4606894"/>
            <a:ext cx="1368152" cy="1307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24743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TextBox 2"/>
          <p:cNvSpPr txBox="1"/>
          <p:nvPr/>
        </p:nvSpPr>
        <p:spPr>
          <a:xfrm>
            <a:off x="160123" y="1700808"/>
            <a:ext cx="8885112" cy="495520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20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Гарантиране на 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законност и устойчивост на производствена верига за дървесна биомаса</a:t>
            </a:r>
          </a:p>
          <a:p>
            <a:pPr algn="ctr"/>
            <a:endParaRPr lang="bg-BG" sz="2000" b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Чрез </a:t>
            </a: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</a:rPr>
              <a:t>Регламента на ЕС за дървения материал (Регламент на ЕС № 995/2010) 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се противодейства на търговията с  незаконно добит дървен материал и изделия от дървен материал посредством налагането на три основни задължения: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1) Забранява се пускането на пазара в ЕС на незаконно добит дървен материал и на изделия от незаконно добит дървен материал.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2) Задължават се търговците в ЕС, които за първи път пускат на пазара в ЕС изделия от дървен материал, да полагат „дължима грижа“ (надлежна проверка). Веднъж пуснати на пазара в ЕС, дървеният материал и изделията от дървен материал трябва да бъдат </a:t>
            </a:r>
            <a:r>
              <a:rPr lang="bg-BG" sz="1600" dirty="0" err="1" smtClean="0">
                <a:solidFill>
                  <a:schemeClr val="accent3">
                    <a:lumMod val="50000"/>
                  </a:schemeClr>
                </a:solidFill>
              </a:rPr>
              <a:t>проследими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, затова е задължително за икономическите оператори (търговците) да: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3) Водят и съхраняват регистри на доставчиците и клиентите си за срок от минимум 5 години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Същността на понятието </a:t>
            </a: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</a:rPr>
              <a:t>„дължима грижа“ (надлежна проверка) 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е операторите да предприемат дейности по управление на риска с  цел да бъде сведен до минимум рискът от пускането на пазара в  ЕС на незаконно добит дървен материал или на изделия, съдържащи незаконно добит дървен материал.</a:t>
            </a:r>
          </a:p>
        </p:txBody>
      </p:sp>
    </p:spTree>
    <p:extLst>
      <p:ext uri="{BB962C8B-B14F-4D97-AF65-F5344CB8AC3E}">
        <p14:creationId xmlns:p14="http://schemas.microsoft.com/office/powerpoint/2010/main" val="889839696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1259632" y="153972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Трите ключови елемента на „системата за надлежна проверка“ са</a:t>
            </a:r>
            <a:r>
              <a:rPr lang="ru-RU" b="1" dirty="0" smtClean="0"/>
              <a:t>:</a:t>
            </a:r>
            <a:endParaRPr lang="bg-BG" b="1" dirty="0"/>
          </a:p>
        </p:txBody>
      </p:sp>
      <p:pic>
        <p:nvPicPr>
          <p:cNvPr id="7" name="Picture 6" descr="C:\Users\One\Desktop\Untitled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09052"/>
            <a:ext cx="8208912" cy="48323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091027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3"/>
          <p:cNvSpPr/>
          <p:nvPr/>
        </p:nvSpPr>
        <p:spPr>
          <a:xfrm>
            <a:off x="5508104" y="2852382"/>
            <a:ext cx="3503068" cy="258532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Сертификати за устойчивост</a:t>
            </a:r>
          </a:p>
          <a:p>
            <a:pPr>
              <a:lnSpc>
                <a:spcPct val="100000"/>
              </a:lnSpc>
            </a:pPr>
            <a:endParaRPr lang="bg-BG" sz="2000" b="1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Сертификат за устойчиво  и отговорно горско управление                                                                    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Forest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Certification</a:t>
            </a:r>
            <a:endParaRPr lang="bg-BG" b="1" i="1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bg-BG" b="1" dirty="0" smtClean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r>
              <a:rPr lang="bg-BG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Сертификат за проследяване на производствената верига </a:t>
            </a:r>
          </a:p>
          <a:p>
            <a:pPr>
              <a:lnSpc>
                <a:spcPct val="100000"/>
              </a:lnSpc>
            </a:pP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Chain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Custody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Certification</a:t>
            </a:r>
            <a:endParaRPr lang="bg-BG" b="1" i="1" dirty="0">
              <a:solidFill>
                <a:schemeClr val="accent3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TextBox 2"/>
          <p:cNvSpPr txBox="1"/>
          <p:nvPr/>
        </p:nvSpPr>
        <p:spPr>
          <a:xfrm>
            <a:off x="77973" y="2860154"/>
            <a:ext cx="5256584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Системи за сертифициране от международните неправителствените организации:</a:t>
            </a:r>
          </a:p>
          <a:p>
            <a:endParaRPr lang="bg-BG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- Съвет за Стопанисване на Горите </a:t>
            </a:r>
          </a:p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Forest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Stewardship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Council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– FSC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- Програма за Подкрепа на Горската Сертификация </a:t>
            </a:r>
          </a:p>
          <a:p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Programme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for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the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Endorsement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of </a:t>
            </a:r>
          </a:p>
          <a:p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Forest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Certification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- PEFC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endParaRPr lang="bg-B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539720"/>
            <a:ext cx="9143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В рамките на процедурата за оценка на риска, освен собствени системи за надлежна проверка , операторите могат да използват и: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системи за надлежна проверка, изработени от официално признати </a:t>
            </a:r>
            <a:r>
              <a:rPr lang="bg-BG" sz="1600" dirty="0" err="1" smtClean="0">
                <a:solidFill>
                  <a:schemeClr val="accent3">
                    <a:lumMod val="50000"/>
                  </a:schemeClr>
                </a:solidFill>
              </a:rPr>
              <a:t>мониторингови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 организации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такива, като </a:t>
            </a:r>
            <a:r>
              <a:rPr lang="bg-BG" sz="1600" b="1" dirty="0" smtClean="0">
                <a:solidFill>
                  <a:schemeClr val="accent3">
                    <a:lumMod val="50000"/>
                  </a:schemeClr>
                </a:solidFill>
              </a:rPr>
              <a:t>сертифициране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 или други проверени системи, включващи проверка на съответствието с приложимото законодателство</a:t>
            </a:r>
            <a:endParaRPr lang="bg-BG" sz="16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633" y="5471301"/>
            <a:ext cx="1745434" cy="136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489607"/>
            <a:ext cx="1771385" cy="136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556362"/>
            <a:ext cx="1607517" cy="1194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30159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en-GB" sz="2000" b="1" strike="noStrike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/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TextBox 2"/>
          <p:cNvSpPr txBox="1"/>
          <p:nvPr/>
        </p:nvSpPr>
        <p:spPr>
          <a:xfrm>
            <a:off x="377428" y="1717853"/>
            <a:ext cx="8515052" cy="20313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Сертификатът за проследяването на производствената верига 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Chain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of C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u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st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o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dy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Certification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  гарантира, че </a:t>
            </a:r>
            <a:r>
              <a:rPr lang="bg-BG" smtClean="0">
                <a:solidFill>
                  <a:schemeClr val="accent3">
                    <a:lumMod val="50000"/>
                  </a:schemeClr>
                </a:solidFill>
              </a:rPr>
              <a:t>дървесната суровина, 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използвана при производството на </a:t>
            </a:r>
            <a:r>
              <a:rPr lang="bg-BG" dirty="0" err="1" smtClean="0">
                <a:solidFill>
                  <a:schemeClr val="accent3">
                    <a:lumMod val="50000"/>
                  </a:schemeClr>
                </a:solidFill>
              </a:rPr>
              <a:t>биогорива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, може да бъде проследена обратно до нейния източник - сертифицираната гора. Снабдяването с дървесина от гора, притежаваща </a:t>
            </a:r>
            <a:r>
              <a:rPr lang="bg-BG" b="1" dirty="0" smtClean="0">
                <a:solidFill>
                  <a:schemeClr val="accent3">
                    <a:lumMod val="50000"/>
                  </a:schemeClr>
                </a:solidFill>
              </a:rPr>
              <a:t>сертификат за устойчиво и отговорно горско управление 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Forest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Management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Certi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</a:rPr>
              <a:t>fi</a:t>
            </a:r>
            <a:r>
              <a:rPr lang="bg-BG" b="1" i="1" dirty="0" err="1" smtClean="0">
                <a:solidFill>
                  <a:schemeClr val="accent3">
                    <a:lumMod val="50000"/>
                  </a:schemeClr>
                </a:solidFill>
              </a:rPr>
              <a:t>cation</a:t>
            </a:r>
            <a:r>
              <a:rPr lang="bg-BG" b="1" i="1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bg-BG" dirty="0" smtClean="0">
                <a:solidFill>
                  <a:schemeClr val="accent3">
                    <a:lumMod val="50000"/>
                  </a:schemeClr>
                </a:solidFill>
              </a:rPr>
              <a:t>, е основна предпоставка за издаване на сертификат за проследяване на производствената верига. </a:t>
            </a:r>
            <a:endParaRPr lang="bg-BG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28" y="4077072"/>
            <a:ext cx="8515052" cy="2476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35638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1"/>
          <p:cNvSpPr/>
          <p:nvPr/>
        </p:nvSpPr>
        <p:spPr>
          <a:xfrm>
            <a:off x="107504" y="1539720"/>
            <a:ext cx="9035776" cy="44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Очаквано </a:t>
            </a:r>
            <a:r>
              <a:rPr lang="bg-BG" sz="2000" b="1" dirty="0">
                <a:solidFill>
                  <a:schemeClr val="accent3">
                    <a:lumMod val="50000"/>
                  </a:schemeClr>
                </a:solidFill>
              </a:rPr>
              <a:t>положително 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въздействие в избраните райони за създаване на ЦЛТБ</a:t>
            </a:r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bg-BG" sz="2400" b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251520" y="1988840"/>
            <a:ext cx="8640960" cy="280076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- Разрастване на местния пазар на твърди </a:t>
            </a:r>
            <a:r>
              <a:rPr lang="bg-BG" sz="1600" dirty="0" err="1" smtClean="0">
                <a:solidFill>
                  <a:schemeClr val="accent3">
                    <a:lumMod val="50000"/>
                  </a:schemeClr>
                </a:solidFill>
              </a:rPr>
              <a:t>биогорива</a:t>
            </a:r>
            <a:endParaRPr lang="bg-BG" sz="16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- Насърчаване развитието на </a:t>
            </a:r>
            <a:r>
              <a:rPr lang="bg-BG" sz="1600" dirty="0" err="1" smtClean="0">
                <a:solidFill>
                  <a:schemeClr val="accent3">
                    <a:lumMod val="50000"/>
                  </a:schemeClr>
                </a:solidFill>
              </a:rPr>
              <a:t>биоенергийния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 сектор чрез използване на дървесните енергийни продукти като стандартизирано гориво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- Гарантиране на законност и устойчивост като се използва дървесина от отговорно и устойчиво управлявани горски площи и масиви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- Намаляване на времето и инвестициите за създаване на ЦЛТБ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- Подобряване на местните политики и търговски практики относно ЦЛТБ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- Разкриване на нови работни места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- Намаляване на зависимостта от изкопаемите горива и намаляване на емисиите на парникови газове</a:t>
            </a:r>
          </a:p>
          <a:p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- Подобряване на енергийната ефективност и ограничаване транспортните разходи</a:t>
            </a:r>
            <a:endParaRPr lang="bg-BG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5318371"/>
            <a:ext cx="684076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  •     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От местния регион за местния регион</a:t>
            </a:r>
          </a:p>
          <a:p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   •     Справедлива и точна цена </a:t>
            </a:r>
          </a:p>
          <a:p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   •     Гарантирано снабдяването с качествени </a:t>
            </a:r>
            <a:r>
              <a:rPr lang="bg-BG" sz="2000" b="1" dirty="0" err="1" smtClean="0">
                <a:solidFill>
                  <a:schemeClr val="accent3">
                    <a:lumMod val="50000"/>
                  </a:schemeClr>
                </a:solidFill>
              </a:rPr>
              <a:t>биогорива</a:t>
            </a:r>
            <a:endParaRPr lang="bg-BG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3648" y="4859868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accent3">
                    <a:lumMod val="50000"/>
                  </a:schemeClr>
                </a:solidFill>
              </a:rPr>
              <a:t>Основни принципи на концепцията за ЦЛТБ</a:t>
            </a:r>
            <a:endParaRPr lang="bg-BG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1"/>
          <p:cNvSpPr/>
          <p:nvPr/>
        </p:nvSpPr>
        <p:spPr>
          <a:xfrm>
            <a:off x="107504" y="1573161"/>
            <a:ext cx="9035776" cy="44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Настоящи резултати по проекта </a:t>
            </a:r>
            <a:r>
              <a:rPr lang="en-US" sz="2000" b="1" dirty="0" err="1" smtClean="0">
                <a:solidFill>
                  <a:schemeClr val="accent3">
                    <a:lumMod val="50000"/>
                  </a:schemeClr>
                </a:solidFill>
              </a:rPr>
              <a:t>BioRES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sz="2000" b="1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bg-BG" sz="2000" b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endParaRPr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251519" y="2132856"/>
            <a:ext cx="8694351" cy="32932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Организиране на обучително посещение на успешно реализирани ЦЛТБ в Словения, Австрия и Германия и на семинар за изработване на концепция за повишаване информираността на консуматорите в Загреб (Хърватска)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Организиране на 6 информационни дни за повишаване информираността на местните консуматори в приоритетните райони, придружени с издаването на информационни брошури и материали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Издаване на практическо ръководство за създаване на ЦЛТБ, на брошури и наръчник относно качеството на твърдите </a:t>
            </a:r>
            <a:r>
              <a:rPr lang="bg-BG" sz="1600" dirty="0" err="1" smtClean="0">
                <a:solidFill>
                  <a:schemeClr val="accent3">
                    <a:lumMod val="50000"/>
                  </a:schemeClr>
                </a:solidFill>
              </a:rPr>
              <a:t>биогорива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 и устойчивото управление на производствените им вериги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Организиране на 5 обучителни семинара в приоритетните райони (предстоят още 3), на които бяха обучени близо 300 участници в снабдителната верига на дървесна биомаса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Изработване на 5 проучвания за осъществимост (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Feasibility Studies)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, въз основа на които в момента се изработват 3 бизнес плана за създаване на ЦЛТБ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Изработване на уеб платформа в помощ на бъдещите оператори на ЦЛТБ </a:t>
            </a:r>
          </a:p>
        </p:txBody>
      </p:sp>
      <p:sp>
        <p:nvSpPr>
          <p:cNvPr id="3" name="Rectangle 2"/>
          <p:cNvSpPr/>
          <p:nvPr/>
        </p:nvSpPr>
        <p:spPr>
          <a:xfrm>
            <a:off x="3364125" y="5426065"/>
            <a:ext cx="24691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 smtClean="0">
                <a:solidFill>
                  <a:srgbClr val="9BBB59">
                    <a:lumMod val="50000"/>
                  </a:srgbClr>
                </a:solidFill>
              </a:rPr>
              <a:t>Основни проблеми:</a:t>
            </a:r>
            <a:r>
              <a:rPr lang="en-US" sz="2000" b="1" dirty="0" smtClean="0">
                <a:solidFill>
                  <a:srgbClr val="9BBB59">
                    <a:lumMod val="50000"/>
                  </a:srgbClr>
                </a:solidFill>
              </a:rPr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911" y="5826175"/>
            <a:ext cx="864096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Намиране на атрактивни </a:t>
            </a:r>
            <a:r>
              <a:rPr lang="bg-BG" sz="1600" smtClean="0">
                <a:solidFill>
                  <a:schemeClr val="accent3">
                    <a:lumMod val="50000"/>
                  </a:schemeClr>
                </a:solidFill>
              </a:rPr>
              <a:t>източници на </a:t>
            </a: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външно финансиране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Трудности в убеждаването на местните инвеститори да работят в по-близко сътрудничество </a:t>
            </a:r>
          </a:p>
          <a:p>
            <a:pPr marL="285750" indent="-285750">
              <a:buFontTx/>
              <a:buChar char="-"/>
            </a:pPr>
            <a:r>
              <a:rPr lang="bg-BG" sz="1600" dirty="0" smtClean="0">
                <a:solidFill>
                  <a:schemeClr val="accent3">
                    <a:lumMod val="50000"/>
                  </a:schemeClr>
                </a:solidFill>
              </a:rPr>
              <a:t>Липса на мотивация на местния бизнес и горски собственици да добиват горската биомаса</a:t>
            </a:r>
          </a:p>
        </p:txBody>
      </p:sp>
    </p:spTree>
    <p:extLst>
      <p:ext uri="{BB962C8B-B14F-4D97-AF65-F5344CB8AC3E}">
        <p14:creationId xmlns:p14="http://schemas.microsoft.com/office/powerpoint/2010/main" val="206161649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3"/>
          <p:cNvSpPr/>
          <p:nvPr/>
        </p:nvSpPr>
        <p:spPr>
          <a:xfrm>
            <a:off x="3124080" y="2209680"/>
            <a:ext cx="3150000" cy="417164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CustomShape 4"/>
          <p:cNvSpPr/>
          <p:nvPr/>
        </p:nvSpPr>
        <p:spPr>
          <a:xfrm>
            <a:off x="251520" y="2222640"/>
            <a:ext cx="2871840" cy="408668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6" name="CustomShape 7"/>
          <p:cNvSpPr/>
          <p:nvPr/>
        </p:nvSpPr>
        <p:spPr>
          <a:xfrm>
            <a:off x="6283800" y="2222640"/>
            <a:ext cx="2752696" cy="4107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" name="CustomShape 11"/>
          <p:cNvSpPr/>
          <p:nvPr/>
        </p:nvSpPr>
        <p:spPr>
          <a:xfrm>
            <a:off x="251520" y="1700808"/>
            <a:ext cx="8640960" cy="50131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   Дървесни </a:t>
            </a:r>
            <a:r>
              <a:rPr lang="bg-BG" sz="2000" b="1" dirty="0" err="1" smtClean="0">
                <a:solidFill>
                  <a:schemeClr val="accent3">
                    <a:lumMod val="50000"/>
                  </a:schemeClr>
                </a:solidFill>
              </a:rPr>
              <a:t>биогорива</a:t>
            </a:r>
            <a:r>
              <a:rPr lang="bg-BG" sz="20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- дърва за горене, дървесен </a:t>
            </a:r>
            <a:r>
              <a:rPr lang="bg-BG" sz="2000" b="1" dirty="0" err="1" smtClean="0">
                <a:solidFill>
                  <a:schemeClr val="accent3">
                    <a:lumMod val="50000"/>
                  </a:schemeClr>
                </a:solidFill>
              </a:rPr>
              <a:t>чипс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bg-BG" sz="2000" b="1" dirty="0" err="1" smtClean="0">
                <a:solidFill>
                  <a:schemeClr val="accent3">
                    <a:lumMod val="50000"/>
                  </a:schemeClr>
                </a:solidFill>
              </a:rPr>
              <a:t>пелети</a:t>
            </a:r>
            <a:r>
              <a:rPr lang="bg-BG" sz="2000" b="1" dirty="0" smtClean="0">
                <a:solidFill>
                  <a:schemeClr val="accent3">
                    <a:lumMod val="50000"/>
                  </a:schemeClr>
                </a:solidFill>
              </a:rPr>
              <a:t> и брикети</a:t>
            </a:r>
            <a:endParaRPr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47396120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CustomShape 1"/>
          <p:cNvSpPr/>
          <p:nvPr/>
        </p:nvSpPr>
        <p:spPr>
          <a:xfrm>
            <a:off x="0" y="0"/>
            <a:ext cx="9143280" cy="1496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endParaRPr>
              <a:solidFill>
                <a:prstClr val="black"/>
              </a:solidFill>
            </a:endParaRPr>
          </a:p>
          <a:p>
            <a:endParaRPr>
              <a:solidFill>
                <a:prstClr val="black"/>
              </a:solidFill>
            </a:endParaRPr>
          </a:p>
          <a:p>
            <a:endParaRPr>
              <a:solidFill>
                <a:prstClr val="black"/>
              </a:solidFill>
            </a:endParaRPr>
          </a:p>
          <a:p>
            <a:endParaRPr>
              <a:solidFill>
                <a:prstClr val="black"/>
              </a:solidFill>
            </a:endParaRPr>
          </a:p>
          <a:p>
            <a:r>
              <a:rPr lang="en-GB" sz="2000" b="1">
                <a:solidFill>
                  <a:srgbClr val="BF0000"/>
                </a:solidFill>
                <a:latin typeface="Arial"/>
                <a:ea typeface="DejaVu Sans"/>
              </a:rPr>
              <a:t>Key Facts of the EU-Project BioRES</a:t>
            </a:r>
            <a:endParaRPr>
              <a:solidFill>
                <a:prstClr val="black"/>
              </a:solidFill>
            </a:endParaRPr>
          </a:p>
        </p:txBody>
      </p:sp>
      <p:sp>
        <p:nvSpPr>
          <p:cNvPr id="88" name="CustomShape 2"/>
          <p:cNvSpPr/>
          <p:nvPr/>
        </p:nvSpPr>
        <p:spPr>
          <a:xfrm>
            <a:off x="230040" y="1417320"/>
            <a:ext cx="4340160" cy="360"/>
          </a:xfrm>
          <a:custGeom>
            <a:avLst/>
            <a:gdLst/>
            <a:ahLst/>
            <a:cxnLst/>
            <a:rect l="0" t="0" r="r" b="b"/>
            <a:pathLst>
              <a:path w="4340861" h="1">
                <a:moveTo>
                  <a:pt x="0" y="0"/>
                </a:moveTo>
                <a:lnTo>
                  <a:pt x="4340860" y="0"/>
                </a:lnTo>
              </a:path>
            </a:pathLst>
          </a:custGeom>
          <a:noFill/>
          <a:ln w="14040">
            <a:solidFill>
              <a:srgbClr val="B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CustomShape 5"/>
          <p:cNvSpPr/>
          <p:nvPr/>
        </p:nvSpPr>
        <p:spPr>
          <a:xfrm>
            <a:off x="0" y="0"/>
            <a:ext cx="9143280" cy="153972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TextBox 2"/>
          <p:cNvSpPr txBox="1"/>
          <p:nvPr/>
        </p:nvSpPr>
        <p:spPr>
          <a:xfrm>
            <a:off x="168412" y="2924944"/>
            <a:ext cx="8806456" cy="70788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9BBB59">
                    <a:lumMod val="50000"/>
                  </a:srgbClr>
                </a:solidFill>
              </a:rPr>
              <a:t>Благодаря за вниманието!</a:t>
            </a:r>
            <a:endParaRPr lang="bg-BG" sz="4000" b="1" dirty="0">
              <a:solidFill>
                <a:srgbClr val="9BBB59">
                  <a:lumMod val="50000"/>
                </a:srgbClr>
              </a:solidFill>
            </a:endParaRPr>
          </a:p>
        </p:txBody>
      </p:sp>
      <p:pic>
        <p:nvPicPr>
          <p:cNvPr id="3074" name="Picture 2" descr="D:\Documents\Jobs\5. BG BIOM\BioRES\BG BIOM Head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8" y="4437112"/>
            <a:ext cx="8904983" cy="1284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32184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1031</TotalTime>
  <Words>2008</Words>
  <Application>Microsoft Office PowerPoint</Application>
  <PresentationFormat>On-screen Show (4:3)</PresentationFormat>
  <Paragraphs>261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One</cp:lastModifiedBy>
  <cp:revision>151</cp:revision>
  <dcterms:modified xsi:type="dcterms:W3CDTF">2016-11-23T11:29:21Z</dcterms:modified>
</cp:coreProperties>
</file>