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672" r:id="rId3"/>
    <p:sldMasterId id="2147483660" r:id="rId4"/>
  </p:sldMasterIdLst>
  <p:notesMasterIdLst>
    <p:notesMasterId r:id="rId28"/>
  </p:notesMasterIdLst>
  <p:handoutMasterIdLst>
    <p:handoutMasterId r:id="rId29"/>
  </p:handoutMasterIdLst>
  <p:sldIdLst>
    <p:sldId id="256" r:id="rId5"/>
    <p:sldId id="260" r:id="rId6"/>
    <p:sldId id="270" r:id="rId7"/>
    <p:sldId id="271" r:id="rId8"/>
    <p:sldId id="272" r:id="rId9"/>
    <p:sldId id="273" r:id="rId10"/>
    <p:sldId id="274" r:id="rId11"/>
    <p:sldId id="264" r:id="rId12"/>
    <p:sldId id="275" r:id="rId13"/>
    <p:sldId id="276" r:id="rId14"/>
    <p:sldId id="280" r:id="rId15"/>
    <p:sldId id="281" r:id="rId16"/>
    <p:sldId id="282" r:id="rId17"/>
    <p:sldId id="283" r:id="rId18"/>
    <p:sldId id="262" r:id="rId19"/>
    <p:sldId id="279" r:id="rId20"/>
    <p:sldId id="266" r:id="rId21"/>
    <p:sldId id="267" r:id="rId22"/>
    <p:sldId id="261" r:id="rId23"/>
    <p:sldId id="278" r:id="rId24"/>
    <p:sldId id="268" r:id="rId25"/>
    <p:sldId id="269" r:id="rId26"/>
    <p:sldId id="258" r:id="rId27"/>
  </p:sldIdLst>
  <p:sldSz cx="10693400" cy="7561263"/>
  <p:notesSz cx="6735763" cy="9866313"/>
  <p:defaultTextStyle>
    <a:defPPr>
      <a:defRPr lang="en-US"/>
    </a:defPPr>
    <a:lvl1pPr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20700" indent="-63500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42988" indent="-128588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63688" indent="-192088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85975" indent="-257175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33"/>
    <a:srgbClr val="3AAA35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18" y="-72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134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C06A1-F094-42A2-8B12-5DF7DD920275}" type="datetimeFigureOut">
              <a:rPr lang="en-US" smtClean="0"/>
              <a:t>9/5/2016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81B38-69BF-4035-A6E8-0809B3836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3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20960C-DBEE-4FE9-9488-A7B5FD23248D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39775"/>
            <a:ext cx="52308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C37A62B-F9E9-4C6B-A2B3-28A2026C7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39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Welcome page / First page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45D52DF-3575-47AB-A835-A1C7964EEBD4}" type="slidenum">
              <a:rPr lang="en-US" altLang="en-US" sz="1200" smtClean="0"/>
              <a:pPr eaLnBrk="1" hangingPunct="1"/>
              <a:t>1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Final slide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547CB7-73EA-4985-8054-B1B8A671FD4F}" type="slidenum">
              <a:rPr lang="en-US" altLang="en-US" sz="1200" smtClean="0"/>
              <a:pPr eaLnBrk="1" hangingPunct="1"/>
              <a:t>23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F2976-7309-45E2-BD76-1BB83FAEAA0A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7E27B-B946-48C7-9E93-B44F94925E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64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C9E82-E87B-4604-ADE3-723ED551829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775EC-CE5F-4189-B35D-169CD1EA4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2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72813-03C9-4049-8F26-52F693D766B1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F89FB-24C5-43F3-9851-ED5EAC170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7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61D3D-41A5-4C90-AABE-FAFAAC7B621A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E08C2-B3CE-4A21-ACDA-5F05A468F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5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41D5D-2C4A-40F0-8CF2-36996E980E2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087CC-4AF6-4836-B2F0-7E7A0975B9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0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78715-D79B-424D-A038-5045E64D5A95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DDFC0-703E-402D-9EF8-C9000A2346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3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3443-8B8E-4375-B1C0-42BBA2BB748E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AB2C7-0DAA-43C2-AA5D-0212FE44B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74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29292-616D-4FE7-BE78-FB12E80DA018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E9008-9D3A-4115-AC92-DE40823F3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5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E1ACD-9017-4441-9442-1954EF2722FB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02E20-376D-4CB3-9EC7-746D82F86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2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A8AD3-AA43-44D4-90A1-6FF53A1DC857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8E76D-E7AE-4C86-9744-6F9C822165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1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350A3-37CD-4D57-B2B7-1D4E3AB78138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28EE-858B-4D6C-B8D7-F7CE240BE3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64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DA9EF-D24A-4048-A448-15BEA0B901E9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69EE0-FE3D-4DC6-881E-1D3F94BD7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88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9783-EF4F-4FAF-ACB6-AD1D67D6602A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0E0A1-9184-4668-8338-284DD5FF8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35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3A419-B494-48FA-801E-8848BC748E6B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2EA9A-49DA-47AB-9423-FFF6F0FCE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69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BC0A8-936E-42BE-8A1D-548C7DF5F291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0FDE7-5C36-48EC-B40F-261944CA7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81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DAF14-4654-41D0-A7CA-D2AC37928052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C4BA-ACDD-4E11-9C81-876A5F60B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03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B77A3-07C3-4729-B518-9650F0AC1A2B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D2603-C8A6-488E-9F86-D1791374D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45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F0A8A-7C21-4B28-A604-E3AB641F24F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D4083-18D1-4183-9613-C44B8F036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55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3F697-A87B-41FF-B9CF-A69C9E783AAF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74E45-F18B-4E72-BDED-064546CA2E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1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90395-9C8B-4603-97E8-65F4F7FE307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25CD6-03C1-4D7A-A33B-D47AF6D80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99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3D306-5BD3-4C2E-9C33-3D6E90F4C82E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D029-F1B1-48C9-A2B8-329783BF7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62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CEFAF-2FCE-45D8-9DA7-9047D0D6EBF1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F65AB-A8DB-4BE3-8E3D-B2D6E0486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82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B2484-2841-4421-BE0E-416F9E0BC888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CC9C4-3774-4492-BB8C-8703835B5C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04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D8ACF-8461-48F0-A350-6D9B678ABAEC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FF3BF-C8AB-4F67-A4AC-5A98D02D4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82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5302-BCF2-4032-B3FE-ECB91DD7007D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3AB5-3E91-4783-BCB2-29A385C0D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08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266E4-4A2C-4676-B31D-EAD63B0C04AF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60E28-7708-47F4-88F8-3B529F4FB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83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AE899-1BE7-435D-9813-5CFFD51111C3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72325-EA4B-4AB6-915C-A3B4F86F8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843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F276-C242-4498-9BC5-C296ACEE7C5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0E67F-F128-4EBC-A356-58E86E49E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318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F181B-54AB-4028-A769-58AA53FB8898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16600-1823-4032-945D-84816E8F29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602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76538-0F6E-4575-88C0-D86D0D8F1D75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8B58A-1799-415D-BEB9-605A9225D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32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8F59-6378-4080-817D-04E0E274088B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6B011-65FF-4052-93C3-D8663B040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56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06FDF-C364-4C4B-900F-E091705623B9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A5DC8-6E95-4A17-ABFE-ACD4B1330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771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0FDF9-A31D-4571-BCBC-7A6CA4A2E0DF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3CF35-F590-4AC2-83AC-856AD54BE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7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655C5-FD0E-40D2-B216-8BF74590876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2917-33A8-43E2-B3BE-C323A4246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87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22745-4B46-467F-BAEC-4EFB435B3002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82B69-A818-46C8-A75F-958753ABD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102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C0378-00D3-46F2-8555-1A2D2D3AEBB5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AD8AB-E7DB-47C8-98DC-BACEFC018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74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FAEBD-E9F9-4742-94C2-1C8A2092E35E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8036F-52ED-4968-890C-8E7BB5C80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018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19648-C209-4FC6-82A1-182E47042119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9AF4B-AD8A-4FBB-8AE3-06550926C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747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52453-0EC3-4ED0-9A9A-16C7DE7FE49A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5D1A7-C7AD-4028-B036-536CD412D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812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8292C-BF5A-4029-BDBE-9F27F8942D01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9B86F-71F3-4664-9294-182C5BFA9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042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C17F4-3837-4317-B5DD-65BC8E1136D0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BAEE5-26C0-48BC-9C4C-D7A19321AC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851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70593-4CD6-436F-B58B-E06811438274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8F040-20C4-4A96-BB22-81FF1052D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358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12874-FB5C-4E2E-A6E6-59F1E39D7BB1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009E3-DBB7-4BE9-B3E5-51DABF769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172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1F580-EC2E-4FDF-BEC7-96E6F01A3BE2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BF41D-54C5-456D-9ACB-D3E3BC516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6DFFBD-9F01-48A1-BA64-86E9AB4CB7A8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8E9A6C-DB68-4955-8DFE-5C27C1BA7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5pPr>
      <a:lvl6pPr marL="4572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6pPr>
      <a:lvl7pPr marL="9144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7pPr>
      <a:lvl8pPr marL="13716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8pPr>
      <a:lvl9pPr marL="18288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62C0E6-5071-40C6-A8C7-6F72DC70B79E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430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FB9802-4443-4D46-BE50-5DF296F42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Eras Medium IT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7C59AB-08F6-4691-BAB6-99C6E0CFB009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BD761C-3A09-4B84-8CC6-0DDC9491A0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5pPr>
      <a:lvl6pPr marL="4572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6pPr>
      <a:lvl7pPr marL="9144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7pPr>
      <a:lvl8pPr marL="13716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8pPr>
      <a:lvl9pPr marL="18288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351699-84D9-40D8-8F81-3F9615449CF5}" type="datetimeFigureOut">
              <a:rPr lang="en-US"/>
              <a:pPr>
                <a:defRPr/>
              </a:pPr>
              <a:t>9/5/2016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 defTabSz="1043056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74E212-4C40-4301-B1F8-8066F269B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5pPr>
      <a:lvl6pPr marL="4572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6pPr>
      <a:lvl7pPr marL="9144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7pPr>
      <a:lvl8pPr marL="13716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8pPr>
      <a:lvl9pPr marL="1828800" algn="ctr" defTabSz="10429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Eras Medium ITC" pitchFamily="34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300163" y="6138863"/>
            <a:ext cx="5761037" cy="785812"/>
          </a:xfrm>
        </p:spPr>
        <p:txBody>
          <a:bodyPr/>
          <a:lstStyle/>
          <a:p>
            <a:pPr algn="l" defTabSz="1043056" eaLnBrk="1" fontAlgn="auto" hangingPunct="1">
              <a:spcAft>
                <a:spcPts val="0"/>
              </a:spcAft>
              <a:defRPr/>
            </a:pPr>
            <a:r>
              <a:rPr lang="en-GB" sz="1600" b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Name</a:t>
            </a:r>
            <a:r>
              <a:rPr lang="bg-BG" sz="1600" b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Анна </a:t>
            </a:r>
            <a:r>
              <a:rPr lang="bg-BG" sz="1600" b="1" dirty="0" err="1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Аладжаджиян</a:t>
            </a:r>
            <a:endParaRPr lang="en-GB" sz="1600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l" defTabSz="1043056" eaLnBrk="1" fontAlgn="auto" hangingPunct="1">
              <a:spcAft>
                <a:spcPts val="0"/>
              </a:spcAft>
              <a:defRPr/>
            </a:pPr>
            <a:r>
              <a:rPr lang="en-GB" sz="14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Date </a:t>
            </a:r>
            <a:r>
              <a:rPr lang="bg-BG" sz="140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8.09.2016</a:t>
            </a:r>
            <a:endParaRPr lang="en-GB" sz="14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l" defTabSz="1043056" eaLnBrk="1" fontAlgn="auto" hangingPunct="1">
              <a:spcAft>
                <a:spcPts val="0"/>
              </a:spcAft>
              <a:defRPr/>
            </a:pPr>
            <a:r>
              <a:rPr lang="en-GB" sz="140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Location</a:t>
            </a:r>
            <a:r>
              <a:rPr lang="bg-BG" sz="1400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хотел Експо</a:t>
            </a:r>
            <a:r>
              <a:rPr lang="bg-BG" sz="140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, Пловдив</a:t>
            </a:r>
            <a:endParaRPr lang="en-GB" sz="14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123" name="Subtitle 2"/>
          <p:cNvSpPr txBox="1">
            <a:spLocks/>
          </p:cNvSpPr>
          <p:nvPr/>
        </p:nvSpPr>
        <p:spPr bwMode="auto">
          <a:xfrm>
            <a:off x="1157288" y="3136900"/>
            <a:ext cx="7718425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en-US" sz="40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Основни</a:t>
            </a:r>
            <a:r>
              <a:rPr lang="ru-RU" altLang="en-US" sz="40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практически </a:t>
            </a:r>
            <a:r>
              <a:rPr lang="ru-RU" altLang="en-US" sz="40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стъпки</a:t>
            </a:r>
            <a:r>
              <a:rPr lang="ru-RU" altLang="en-US" sz="40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за </a:t>
            </a:r>
            <a:r>
              <a:rPr lang="ru-RU" altLang="en-US" sz="40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реализиране</a:t>
            </a:r>
            <a:r>
              <a:rPr lang="ru-RU" altLang="en-US" sz="40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</a:t>
            </a:r>
            <a:r>
              <a:rPr lang="ru-RU" altLang="en-US" sz="40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вътрешни</a:t>
            </a:r>
            <a:r>
              <a:rPr lang="ru-RU" altLang="en-US" sz="40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ru-RU" altLang="en-US" sz="40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топлоцентрали</a:t>
            </a:r>
            <a:r>
              <a:rPr lang="ru-RU" altLang="en-US" sz="40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ru-RU" altLang="en-US" sz="40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на </a:t>
            </a:r>
            <a:r>
              <a:rPr lang="ru-RU" altLang="en-US" sz="40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твърда</a:t>
            </a:r>
            <a:r>
              <a:rPr lang="ru-RU" altLang="en-US" sz="40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ru-RU" altLang="en-US" sz="40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биомаса</a:t>
            </a:r>
            <a:endParaRPr lang="en-US" altLang="en-US" sz="40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4275" y="6165850"/>
            <a:ext cx="19050" cy="776288"/>
          </a:xfrm>
          <a:prstGeom prst="rect">
            <a:avLst/>
          </a:prstGeom>
          <a:solidFill>
            <a:srgbClr val="00663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1.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на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гориво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от биомаса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64" y="1476375"/>
            <a:ext cx="9623425" cy="5329286"/>
          </a:xfrm>
        </p:spPr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Наличие на местни твърди </a:t>
            </a:r>
            <a:r>
              <a:rPr lang="bg-BG" sz="2400" dirty="0" err="1" smtClean="0">
                <a:latin typeface="Segoe UI" pitchFamily="34" charset="0"/>
                <a:cs typeface="Segoe UI" pitchFamily="34" charset="0"/>
              </a:rPr>
              <a:t>биогорива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Дървесен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чипс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Дървесни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пелети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Сено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бали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Индустриални остатъци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напр.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от дъскорезници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агро-индустрия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собствени отпадъци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Сигурност на доставките в дългосрочен план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Качество на твърдото </a:t>
            </a:r>
            <a:r>
              <a:rPr lang="bg-BG" sz="2400" dirty="0" err="1" smtClean="0">
                <a:latin typeface="Segoe UI" pitchFamily="34" charset="0"/>
                <a:cs typeface="Segoe UI" pitchFamily="34" charset="0"/>
              </a:rPr>
              <a:t>биогориво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Източник и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произход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Енергийна плътност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Влагосъдържание на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биогоривото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Схеми на Транспорта и доставката 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Цена на твърдите </a:t>
            </a:r>
            <a:r>
              <a:rPr lang="bg-BG" sz="2400" dirty="0" err="1" smtClean="0">
                <a:latin typeface="Segoe UI" pitchFamily="34" charset="0"/>
                <a:cs typeface="Segoe UI" pitchFamily="34" charset="0"/>
              </a:rPr>
              <a:t>биогорива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Опции за договаряне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79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2. Качество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на твърди биогорива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Енергийно съдържание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(NCV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 – нетна калорийна стойност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влагосъдържание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Обемна плътност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Размери на частиците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за дървесен </a:t>
            </a:r>
            <a:r>
              <a:rPr lang="bg-BG" sz="2400" dirty="0" err="1" smtClean="0">
                <a:latin typeface="Segoe UI" pitchFamily="34" charset="0"/>
                <a:cs typeface="Segoe UI" pitchFamily="34" charset="0"/>
              </a:rPr>
              <a:t>чипс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Механична издръжливост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за </a:t>
            </a:r>
            <a:r>
              <a:rPr lang="bg-BG" sz="2400" dirty="0" err="1" smtClean="0">
                <a:latin typeface="Segoe UI" pitchFamily="34" charset="0"/>
                <a:cs typeface="Segoe UI" pitchFamily="34" charset="0"/>
              </a:rPr>
              <a:t>пелети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Пепелно съдържание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Добавки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(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химически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Стандарти и спецификации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en-US" sz="1900" dirty="0" smtClean="0">
                <a:latin typeface="Segoe UI" pitchFamily="34" charset="0"/>
                <a:cs typeface="Segoe UI" pitchFamily="34" charset="0"/>
              </a:rPr>
              <a:t>EN ISO 17225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Избор на лаборатория за </a:t>
            </a:r>
            <a:r>
              <a:rPr lang="ru-RU" sz="1900" dirty="0" err="1" smtClean="0">
                <a:latin typeface="Segoe UI" pitchFamily="34" charset="0"/>
                <a:cs typeface="Segoe UI" pitchFamily="34" charset="0"/>
              </a:rPr>
              <a:t>поддръжка</a:t>
            </a:r>
            <a:r>
              <a:rPr lang="ru-RU" sz="1900" dirty="0" smtClean="0">
                <a:latin typeface="Segoe UI" pitchFamily="34" charset="0"/>
                <a:cs typeface="Segoe UI" pitchFamily="34" charset="0"/>
              </a:rPr>
              <a:t> на </a:t>
            </a:r>
            <a:r>
              <a:rPr lang="ru-RU" sz="1900" dirty="0" err="1" smtClean="0">
                <a:latin typeface="Segoe UI" pitchFamily="34" charset="0"/>
                <a:cs typeface="Segoe UI" pitchFamily="34" charset="0"/>
              </a:rPr>
              <a:t>тестване</a:t>
            </a:r>
            <a:r>
              <a:rPr lang="ru-RU" sz="1900" dirty="0" smtClean="0">
                <a:latin typeface="Segoe UI" pitchFamily="34" charset="0"/>
                <a:cs typeface="Segoe UI" pitchFamily="34" charset="0"/>
              </a:rPr>
              <a:t> на </a:t>
            </a:r>
            <a:r>
              <a:rPr lang="ru-RU" sz="1900" dirty="0" err="1" smtClean="0">
                <a:latin typeface="Segoe UI" pitchFamily="34" charset="0"/>
                <a:cs typeface="Segoe UI" pitchFamily="34" charset="0"/>
              </a:rPr>
              <a:t>качеството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при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необходимост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7037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3. Доставка 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на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гориво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и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съхранение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dirty="0" smtClean="0">
                <a:latin typeface="Segoe UI" pitchFamily="34" charset="0"/>
                <a:cs typeface="Segoe UI" pitchFamily="34" charset="0"/>
              </a:rPr>
              <a:t>Добре </a:t>
            </a:r>
            <a:r>
              <a:rPr lang="ru-RU" sz="2400" dirty="0" err="1" smtClean="0">
                <a:latin typeface="Segoe UI" pitchFamily="34" charset="0"/>
                <a:cs typeface="Segoe UI" pitchFamily="34" charset="0"/>
              </a:rPr>
              <a:t>проектираната</a:t>
            </a:r>
            <a:r>
              <a:rPr lang="ru-RU" sz="2400" dirty="0" smtClean="0">
                <a:latin typeface="Segoe UI" pitchFamily="34" charset="0"/>
                <a:cs typeface="Segoe UI" pitchFamily="34" charset="0"/>
              </a:rPr>
              <a:t> система </a:t>
            </a:r>
            <a:r>
              <a:rPr lang="ru-RU" sz="2400" dirty="0" err="1" smtClean="0">
                <a:latin typeface="Segoe UI" pitchFamily="34" charset="0"/>
                <a:cs typeface="Segoe UI" pitchFamily="34" charset="0"/>
              </a:rPr>
              <a:t>трябва</a:t>
            </a:r>
            <a:r>
              <a:rPr lang="ru-RU" sz="2400" dirty="0" smtClean="0">
                <a:latin typeface="Segoe UI" pitchFamily="34" charset="0"/>
                <a:cs typeface="Segoe UI" pitchFamily="34" charset="0"/>
              </a:rPr>
              <a:t> да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Позволява лесна и безопасна доставка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Поддържа просто разтоварване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Позволява изсушаване на горивото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Защитава горивото от овлажняване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Защитава работниците от праха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Изпълнява изискванията за ниска цена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>
                <a:latin typeface="Segoe UI" pitchFamily="34" charset="0"/>
                <a:cs typeface="Segoe UI" pitchFamily="34" charset="0"/>
              </a:rPr>
              <a:t>Спазва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строителните норми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201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схема за доставка и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съхранение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гориво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400" dirty="0" err="1" smtClean="0">
                <a:latin typeface="Segoe UI" pitchFamily="34" charset="0"/>
                <a:cs typeface="Segoe UI" pitchFamily="34" charset="0"/>
              </a:rPr>
              <a:t>Избор</a:t>
            </a:r>
            <a:r>
              <a:rPr lang="ru-RU" sz="2400" dirty="0" smtClean="0">
                <a:latin typeface="Segoe UI" pitchFamily="34" charset="0"/>
                <a:cs typeface="Segoe UI" pitchFamily="34" charset="0"/>
              </a:rPr>
              <a:t> на </a:t>
            </a:r>
            <a:r>
              <a:rPr lang="ru-RU" sz="2400" dirty="0" err="1" smtClean="0">
                <a:latin typeface="Segoe UI" pitchFamily="34" charset="0"/>
                <a:cs typeface="Segoe UI" pitchFamily="34" charset="0"/>
              </a:rPr>
              <a:t>схемата</a:t>
            </a:r>
            <a:r>
              <a:rPr lang="ru-RU" sz="2400" dirty="0" smtClean="0">
                <a:latin typeface="Segoe UI" pitchFamily="34" charset="0"/>
                <a:cs typeface="Segoe UI" pitchFamily="34" charset="0"/>
              </a:rPr>
              <a:t> за доставка на </a:t>
            </a:r>
            <a:r>
              <a:rPr lang="ru-RU" sz="2400" dirty="0" err="1" smtClean="0">
                <a:latin typeface="Segoe UI" pitchFamily="34" charset="0"/>
                <a:cs typeface="Segoe UI" pitchFamily="34" charset="0"/>
              </a:rPr>
              <a:t>гориво</a:t>
            </a:r>
            <a:r>
              <a:rPr lang="ru-RU" sz="24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2400" dirty="0" err="1" smtClean="0">
                <a:latin typeface="Segoe UI" pitchFamily="34" charset="0"/>
                <a:cs typeface="Segoe UI" pitchFamily="34" charset="0"/>
              </a:rPr>
              <a:t>въз</a:t>
            </a:r>
            <a:r>
              <a:rPr lang="ru-RU" sz="2400" dirty="0" smtClean="0">
                <a:latin typeface="Segoe UI" pitchFamily="34" charset="0"/>
                <a:cs typeface="Segoe UI" pitchFamily="34" charset="0"/>
              </a:rPr>
              <a:t> основа на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Избрания тип гориво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Наличност в областта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Пространствени изисквания за транспорт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Тип превозни средства за доставка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напр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.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камиони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трактори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Изборът на гориво се основава на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Наличната схема на доставка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Типа твърдо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биогориво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Пространствени изисквания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Местоположение на котелното помещение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Площ на повърхността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Разходи з инсталиране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напр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.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материал и труд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lvl="1"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4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Видове хранилища за горивото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Подземни хранилища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надземни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Хранилища в съществуващи сгради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Контейнери за съхранение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56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Ключови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точки за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изграждането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склад з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гориво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Предпазване на горивото от овлажняване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&amp; 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ефикасна вентилация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Здравина на конструкцията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Контрол на количеството на горивото в склада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Конструкция, базирана на строителните изисквания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Разстояние до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мястото на горене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Определяне на обема за съхранение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Мерки за сигурност и безопасност на работниците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(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по време на доставката на гориво работата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81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Монтаж на горивния бункер/силоз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Различни видове на складиране и захранване на базата на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Тип твърдо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биогориво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Дървесен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чипс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Пелети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 от дърво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Слама 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Друга биомаса (напр.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остатъци от преработка на дърво или селскостопанска продукция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Избор на подходящ размер на бункер/силоз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Избор на захранваща система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0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Важни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фактори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,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влияещи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разходите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за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гориво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1763713"/>
            <a:ext cx="9623425" cy="5185270"/>
          </a:xfrm>
        </p:spPr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Доставка на гориво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Разстояние от източника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Логистика 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Обем на склада и тарифа за доставка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Качество на горивото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Тип гориво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дървесен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чипс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пелети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слама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lvl="1" eaLnBrk="1" hangingPunct="1"/>
            <a:r>
              <a:rPr lang="en-US" sz="1900" dirty="0" smtClean="0">
                <a:latin typeface="Segoe UI" pitchFamily="34" charset="0"/>
                <a:cs typeface="Segoe UI" pitchFamily="34" charset="0"/>
              </a:rPr>
              <a:t>NCV 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нетна калорична стойност при получаване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Други важни характеристики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Покупка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източник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необработено дърво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селскостопанска биомаса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Въпроси по договарянето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Годишна консумация на гориво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Сезон на доставка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Конкуренция за твърди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биогорива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71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Системата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за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изгаряне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биомаса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64" y="1404367"/>
            <a:ext cx="9649072" cy="4991100"/>
          </a:xfrm>
        </p:spPr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Избор на вида на горивния агрегат за биомаса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с подвижна мрежа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с плоска мрежа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endParaRPr lang="bg-BG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със запалителна горелка 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с пакетно горене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Устройството за изгаряне оразмерено на базата на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Базов товар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твърди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биогорива</a:t>
            </a:r>
            <a:r>
              <a:rPr lang="bg-BG" sz="1900" dirty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за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стабилен и непрекъснат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топлинен товар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Пиков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товар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(</a:t>
            </a:r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твърди </a:t>
            </a:r>
            <a:r>
              <a:rPr lang="bg-BG" sz="1900" dirty="0" err="1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биогорива</a:t>
            </a:r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за</a:t>
            </a:r>
            <a:r>
              <a:rPr lang="en-US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целия </a:t>
            </a:r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топлинен товар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Интегриране на системата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Буферен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резервоар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Изкопаемо гориво за резерв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или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режим на готовност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Буферен</a:t>
            </a:r>
            <a:r>
              <a:rPr lang="en-US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резервоар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&amp; </a:t>
            </a:r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Изкопаемо гориво за резерв</a:t>
            </a:r>
            <a:r>
              <a:rPr lang="en-US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или</a:t>
            </a:r>
            <a:r>
              <a:rPr lang="en-US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>
                <a:solidFill>
                  <a:prstClr val="black"/>
                </a:solidFill>
                <a:latin typeface="Segoe UI" pitchFamily="34" charset="0"/>
                <a:cs typeface="Segoe UI" pitchFamily="34" charset="0"/>
              </a:rPr>
              <a:t>режим на готовност</a:t>
            </a:r>
            <a:endParaRPr lang="en-US" sz="1900" dirty="0">
              <a:solidFill>
                <a:prstClr val="black"/>
              </a:solidFill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092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 на агрегат за изгаряне на биомаса</a:t>
            </a:r>
            <a:r>
              <a:rPr lang="en-US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–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/>
            </a:r>
            <a:b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</a:b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1. система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 подвижна мрежа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Предимства 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Широк толеранс за типове гориво от биомаса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По-евтино гориво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Избягване образуването на шлака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Висока ефективност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Недостатъци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Бавен отговор на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промени в товара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Дълго време за загряване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По-високи разходи за поддържане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Сложен дизайн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&amp;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по-високи капиталови разходи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94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 на агрегат за изгаряне на биомаса</a:t>
            </a:r>
            <a:r>
              <a:rPr lang="en-US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en-US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–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/>
            </a:r>
            <a:b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</a:br>
            <a:r>
              <a:rPr lang="en-US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2. система </a:t>
            </a:r>
            <a:r>
              <a:rPr lang="bg-BG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плоска </a:t>
            </a:r>
            <a:r>
              <a:rPr lang="bg-BG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мрежа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Предимства 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По-малко необходимо пространство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Гъвкава експлоатация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По-евтина от системата с подвижна мрежа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Недостатъци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Изискване за по-ниска влажност на горивото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Изисква се висококачествено гориво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91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 на агрегат за изгаряне на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биомаса </a:t>
            </a:r>
            <a:r>
              <a:rPr lang="en-US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–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/>
            </a:r>
            <a:b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</a:b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3. система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за запалване с горелка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Предимства 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Бърз отговор на промени в товара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Малко топлина се произвежда  в режим на готовност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Често по-ниски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разходи отколкото при системите с плоска или подвижна мрежа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Недостатъци 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Влажност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&lt;30%</a:t>
            </a:r>
          </a:p>
          <a:p>
            <a:pPr lvl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Подходящи размери на частиците на дървесния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чипс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Ограничени възможности за настройка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9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 на агрегат за изгаряне на биомаса </a:t>
            </a:r>
            <a:r>
              <a:rPr lang="en-US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–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/>
            </a:r>
            <a:b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</a:b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4. система </a:t>
            </a:r>
            <a:r>
              <a:rPr lang="bg-BG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за пакетно горене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Предимства 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Проста  и с ефективни разходи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Здрав дизайн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Недостатъци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Влажност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&lt;25%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Високи вложения от потребителя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00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Строителство на котелната сграда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Параметри, вземани под внимание при строежа на котелната сграда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Комбинация от котелната сграда и бункера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/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силоза за гориво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Налична площ за сградата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Използване на налични сгради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/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конструкции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Вентилация на сградата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Достъп за инсталиране и опериране на котела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Достъп за доставка на твърди </a:t>
            </a:r>
            <a:r>
              <a:rPr lang="bg-BG" sz="1900" dirty="0" err="1" smtClean="0">
                <a:latin typeface="Segoe UI" pitchFamily="34" charset="0"/>
                <a:cs typeface="Segoe UI" pitchFamily="34" charset="0"/>
              </a:rPr>
              <a:t>биогорива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Достъп за почистване и поддръжка на котела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30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Ключови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точки за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вземане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под внимание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Оразмеряване на възела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Оптимален размер за ефективна капиталова инвестиция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Складиране и управление на горивото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Ефективна инвестиция  и операционни разходи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Подходящ обем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Достъп на доставчиците за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доставка на горивото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endParaRPr lang="en-US" sz="24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4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 на котелната система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64" y="1548383"/>
            <a:ext cx="9623425" cy="4991100"/>
          </a:xfrm>
        </p:spPr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Основни фактори влияещи върху избора на подходящ котел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Ефективност на котела и производителност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Качество на системата и етикети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(CE)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на решетката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2" eaLnBrk="1" hangingPunct="1"/>
            <a:r>
              <a:rPr lang="bg-BG" sz="1400" dirty="0" smtClean="0">
                <a:latin typeface="Segoe UI" pitchFamily="34" charset="0"/>
                <a:cs typeface="Segoe UI" pitchFamily="34" charset="0"/>
              </a:rPr>
              <a:t>Плоска </a:t>
            </a:r>
            <a:endParaRPr lang="en-US" sz="1400" dirty="0" smtClean="0">
              <a:latin typeface="Segoe UI" pitchFamily="34" charset="0"/>
              <a:cs typeface="Segoe UI" pitchFamily="34" charset="0"/>
            </a:endParaRPr>
          </a:p>
          <a:p>
            <a:pPr lvl="2" eaLnBrk="1" hangingPunct="1"/>
            <a:r>
              <a:rPr lang="bg-BG" sz="1400" dirty="0" err="1" smtClean="0">
                <a:latin typeface="Segoe UI" pitchFamily="34" charset="0"/>
                <a:cs typeface="Segoe UI" pitchFamily="34" charset="0"/>
              </a:rPr>
              <a:t>Стъпална</a:t>
            </a:r>
            <a:r>
              <a:rPr lang="bg-BG" sz="1400" dirty="0" smtClean="0">
                <a:latin typeface="Segoe UI" pitchFamily="34" charset="0"/>
                <a:cs typeface="Segoe UI" pitchFamily="34" charset="0"/>
              </a:rPr>
              <a:t> </a:t>
            </a:r>
            <a:endParaRPr lang="en-US" sz="1400" dirty="0" smtClean="0">
              <a:latin typeface="Segoe UI" pitchFamily="34" charset="0"/>
              <a:cs typeface="Segoe UI" pitchFamily="34" charset="0"/>
            </a:endParaRPr>
          </a:p>
          <a:p>
            <a:pPr lvl="2" eaLnBrk="1" hangingPunct="1"/>
            <a:r>
              <a:rPr lang="bg-BG" sz="1400" dirty="0" smtClean="0">
                <a:latin typeface="Segoe UI" pitchFamily="34" charset="0"/>
                <a:cs typeface="Segoe UI" pitchFamily="34" charset="0"/>
              </a:rPr>
              <a:t>И двете</a:t>
            </a:r>
            <a:endParaRPr lang="en-US" sz="1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за защита от обратен огън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Сила на всмукващите вентилатори за добро изгаряне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Димни газове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Система за отстраняване на пепелта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Емисии от котела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228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Избор на система за димните газове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Независим дим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изолирана неръждаема стомана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Решение за съществуващ или нов комин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Достъп за чистене и отстраняване на праха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Димни тръби и преходни части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(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неръждаема стомана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7833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Изпълнение</a:t>
            </a:r>
            <a:r>
              <a:rPr lang="ru-RU" sz="3200" dirty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приложение за отопление на </a:t>
            </a:r>
            <a:r>
              <a:rPr lang="ru-RU" sz="3200" dirty="0" err="1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биомаса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Основни обекти за осъществяването на отопление на биомаса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Подходящ терен за инсталация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endParaRPr lang="bg-BG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Детайли на сградата за отопляване или топлинни изисквания за процеса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Икономическа жизнеспособност и други изгоди</a:t>
            </a:r>
            <a:endParaRPr lang="en-US" sz="1900" dirty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Определяне на търсенето на топлина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Подробна оценка на разходите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Електрозахранване 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&amp;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консумация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Идентифициране на доставката на гориво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Избор и покупка</a:t>
            </a:r>
            <a:r>
              <a:rPr lang="en-US" sz="19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на оборудване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30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Приложимост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 на </a:t>
            </a:r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агрегат за </a:t>
            </a:r>
            <a:r>
              <a:rPr lang="ru-RU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отопление на </a:t>
            </a:r>
            <a:r>
              <a:rPr lang="ru-RU" sz="3200" dirty="0" err="1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биомаса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Определете търсенето на топлина</a:t>
            </a: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Определете размера на агрегата за отопление на биомаса и 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дизайна на котела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Определете наличието на горива от биомаса и техните характеристики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цени</a:t>
            </a:r>
            <a:r>
              <a:rPr lang="en-US" sz="2400" dirty="0" smtClean="0">
                <a:latin typeface="Segoe UI" pitchFamily="34" charset="0"/>
                <a:cs typeface="Segoe UI" pitchFamily="34" charset="0"/>
              </a:rPr>
              <a:t>, </a:t>
            </a:r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необходими количества и потенциални доставчици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Вземете под внимание възможните ограничения на терена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Оценете разрешителните, необходими за инсталацията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Разработете подробна икономическа оценка</a:t>
            </a:r>
            <a:endParaRPr lang="en-US" sz="240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Инсталиране и стартиране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Необходими стъпки за инсталиране на котела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Избор </a:t>
            </a:r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на подходящо място за котела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График за инсталиране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Инсталиране на котела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Въвеждане в експлоатация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465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Техническа поддръжка</a:t>
            </a:r>
            <a:endParaRPr lang="en-US" sz="32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bg-BG" sz="2400" dirty="0" smtClean="0">
                <a:latin typeface="Segoe UI" pitchFamily="34" charset="0"/>
                <a:cs typeface="Segoe UI" pitchFamily="34" charset="0"/>
              </a:rPr>
              <a:t>Основни цели на техническата поддръжка</a:t>
            </a:r>
            <a:endParaRPr lang="en-US" sz="24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Обучение на операторите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Дистанционно наблюдение</a:t>
            </a:r>
          </a:p>
          <a:p>
            <a:pPr lvl="1" eaLnBrk="1" hangingPunct="1"/>
            <a:r>
              <a:rPr lang="bg-BG" sz="1900" dirty="0" smtClean="0">
                <a:latin typeface="Segoe UI" pitchFamily="34" charset="0"/>
                <a:cs typeface="Segoe UI" pitchFamily="34" charset="0"/>
              </a:rPr>
              <a:t>Ръководства за работа</a:t>
            </a:r>
            <a:endParaRPr lang="en-US" sz="1900" dirty="0" smtClean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829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1157288" y="3136900"/>
            <a:ext cx="5761037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bg-BG" altLang="en-US" sz="5400" smtClean="0">
                <a:solidFill>
                  <a:srgbClr val="006633"/>
                </a:solidFill>
                <a:latin typeface="Segoe UI" pitchFamily="34" charset="0"/>
                <a:cs typeface="Segoe UI" pitchFamily="34" charset="0"/>
              </a:rPr>
              <a:t>Благодаря </a:t>
            </a:r>
            <a:endParaRPr lang="en-US" altLang="en-US" sz="5400" dirty="0">
              <a:solidFill>
                <a:srgbClr val="006633"/>
              </a:solidFill>
              <a:latin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ogistEC Fonts">
      <a:majorFont>
        <a:latin typeface="Eras Medium ITC"/>
        <a:ea typeface=""/>
        <a:cs typeface=""/>
      </a:majorFont>
      <a:minorFont>
        <a:latin typeface="Eras Medium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ogistEC Fonts">
      <a:majorFont>
        <a:latin typeface="Eras Medium ITC"/>
        <a:ea typeface=""/>
        <a:cs typeface=""/>
      </a:majorFont>
      <a:minorFont>
        <a:latin typeface="Eras Medium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ogistEC Fonts">
      <a:majorFont>
        <a:latin typeface="Eras Medium ITC"/>
        <a:ea typeface=""/>
        <a:cs typeface=""/>
      </a:majorFont>
      <a:minorFont>
        <a:latin typeface="Eras Medium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ogistEC Fonts">
      <a:majorFont>
        <a:latin typeface="Eras Medium ITC"/>
        <a:ea typeface=""/>
        <a:cs typeface=""/>
      </a:majorFont>
      <a:minorFont>
        <a:latin typeface="Eras Medium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2430</TotalTime>
  <Words>1018</Words>
  <Application>Microsoft Office PowerPoint</Application>
  <PresentationFormat>По избор</PresentationFormat>
  <Paragraphs>221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7" baseType="lpstr">
      <vt:lpstr>Office Theme</vt:lpstr>
      <vt:lpstr>2_Custom Design</vt:lpstr>
      <vt:lpstr>1_Custom Design</vt:lpstr>
      <vt:lpstr>Custom Design</vt:lpstr>
      <vt:lpstr>Презентация на PowerPoint</vt:lpstr>
      <vt:lpstr>1. Избор на гориво от биомаса</vt:lpstr>
      <vt:lpstr>2. Качество на твърди биогорива</vt:lpstr>
      <vt:lpstr>3. Доставка на гориво и съхранение</vt:lpstr>
      <vt:lpstr>Избор на схема за доставка и съхранение на гориво</vt:lpstr>
      <vt:lpstr>Видове хранилища за горивото</vt:lpstr>
      <vt:lpstr>Ключови точки за изграждането на склад за гориво</vt:lpstr>
      <vt:lpstr>Монтаж на горивния бункер/силоз</vt:lpstr>
      <vt:lpstr>Важни фактори, влияещи на разходите за гориво</vt:lpstr>
      <vt:lpstr>Системата за изгаряне на биомаса</vt:lpstr>
      <vt:lpstr>Избор на агрегат за изгаряне на биомаса –  1. система с подвижна мрежа</vt:lpstr>
      <vt:lpstr>Избор на агрегат за изгаряне на биомаса –  2. система с плоска мрежа</vt:lpstr>
      <vt:lpstr>Избор на агрегат за изгаряне на биомаса –  3. система за запалване с горелка</vt:lpstr>
      <vt:lpstr>Избор на агрегат за изгаряне на биомаса –  4. система за пакетно горене</vt:lpstr>
      <vt:lpstr>Строителство на котелната сграда</vt:lpstr>
      <vt:lpstr>Ключови точки за вземане под внимание</vt:lpstr>
      <vt:lpstr>Избор на котелната система</vt:lpstr>
      <vt:lpstr>Избор на система за димните газове</vt:lpstr>
      <vt:lpstr>Изпълнение на приложение за отопление на биомаса</vt:lpstr>
      <vt:lpstr>Приложимост на агрегат за отопление на биомаса</vt:lpstr>
      <vt:lpstr>Инсталиране и стартиране</vt:lpstr>
      <vt:lpstr>Техническа поддръжка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Windows User</dc:creator>
  <cp:lastModifiedBy>user</cp:lastModifiedBy>
  <cp:revision>86</cp:revision>
  <cp:lastPrinted>2016-05-05T08:04:13Z</cp:lastPrinted>
  <dcterms:created xsi:type="dcterms:W3CDTF">2013-03-14T12:11:00Z</dcterms:created>
  <dcterms:modified xsi:type="dcterms:W3CDTF">2016-09-05T12:43:12Z</dcterms:modified>
</cp:coreProperties>
</file>