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4" r:id="rId5"/>
    <p:sldMasterId id="2147483672" r:id="rId6"/>
    <p:sldMasterId id="2147483660" r:id="rId7"/>
  </p:sldMasterIdLst>
  <p:notesMasterIdLst>
    <p:notesMasterId r:id="rId65"/>
  </p:notesMasterIdLst>
  <p:sldIdLst>
    <p:sldId id="256" r:id="rId8"/>
    <p:sldId id="257" r:id="rId9"/>
    <p:sldId id="288" r:id="rId10"/>
    <p:sldId id="289" r:id="rId11"/>
    <p:sldId id="292" r:id="rId12"/>
    <p:sldId id="296" r:id="rId13"/>
    <p:sldId id="291" r:id="rId14"/>
    <p:sldId id="293" r:id="rId15"/>
    <p:sldId id="297" r:id="rId16"/>
    <p:sldId id="290" r:id="rId17"/>
    <p:sldId id="294" r:id="rId18"/>
    <p:sldId id="295" r:id="rId19"/>
    <p:sldId id="298" r:id="rId20"/>
    <p:sldId id="299" r:id="rId21"/>
    <p:sldId id="300" r:id="rId22"/>
    <p:sldId id="336" r:id="rId23"/>
    <p:sldId id="305" r:id="rId24"/>
    <p:sldId id="283" r:id="rId25"/>
    <p:sldId id="306" r:id="rId26"/>
    <p:sldId id="273" r:id="rId27"/>
    <p:sldId id="259" r:id="rId28"/>
    <p:sldId id="263" r:id="rId29"/>
    <p:sldId id="264" r:id="rId30"/>
    <p:sldId id="275" r:id="rId31"/>
    <p:sldId id="307" r:id="rId32"/>
    <p:sldId id="308" r:id="rId33"/>
    <p:sldId id="309" r:id="rId34"/>
    <p:sldId id="310" r:id="rId35"/>
    <p:sldId id="311" r:id="rId36"/>
    <p:sldId id="312" r:id="rId37"/>
    <p:sldId id="313" r:id="rId38"/>
    <p:sldId id="314" r:id="rId39"/>
    <p:sldId id="315" r:id="rId40"/>
    <p:sldId id="316" r:id="rId41"/>
    <p:sldId id="318" r:id="rId42"/>
    <p:sldId id="317" r:id="rId43"/>
    <p:sldId id="260" r:id="rId44"/>
    <p:sldId id="261" r:id="rId45"/>
    <p:sldId id="262" r:id="rId46"/>
    <p:sldId id="337" r:id="rId47"/>
    <p:sldId id="265" r:id="rId48"/>
    <p:sldId id="321" r:id="rId49"/>
    <p:sldId id="322" r:id="rId50"/>
    <p:sldId id="338" r:id="rId51"/>
    <p:sldId id="324" r:id="rId52"/>
    <p:sldId id="325" r:id="rId53"/>
    <p:sldId id="326" r:id="rId54"/>
    <p:sldId id="327" r:id="rId55"/>
    <p:sldId id="328" r:id="rId56"/>
    <p:sldId id="329" r:id="rId57"/>
    <p:sldId id="330" r:id="rId58"/>
    <p:sldId id="331" r:id="rId59"/>
    <p:sldId id="332" r:id="rId60"/>
    <p:sldId id="333" r:id="rId61"/>
    <p:sldId id="334" r:id="rId62"/>
    <p:sldId id="335" r:id="rId63"/>
    <p:sldId id="320" r:id="rId64"/>
  </p:sldIdLst>
  <p:sldSz cx="10693400" cy="7561263"/>
  <p:notesSz cx="6858000" cy="9144000"/>
  <p:defaultTextStyle>
    <a:defPPr>
      <a:defRPr lang="en-US"/>
    </a:defPPr>
    <a:lvl1pPr algn="l" defTabSz="1042988" rtl="0" fontAlgn="base">
      <a:spcBef>
        <a:spcPct val="0"/>
      </a:spcBef>
      <a:spcAft>
        <a:spcPct val="0"/>
      </a:spcAft>
      <a:defRPr sz="2100" kern="1200">
        <a:solidFill>
          <a:schemeClr val="tx1"/>
        </a:solidFill>
        <a:latin typeface="Arial" charset="0"/>
        <a:ea typeface="+mn-ea"/>
        <a:cs typeface="Arial" charset="0"/>
      </a:defRPr>
    </a:lvl1pPr>
    <a:lvl2pPr marL="520700" indent="-63500" algn="l" defTabSz="1042988" rtl="0" fontAlgn="base">
      <a:spcBef>
        <a:spcPct val="0"/>
      </a:spcBef>
      <a:spcAft>
        <a:spcPct val="0"/>
      </a:spcAft>
      <a:defRPr sz="2100" kern="1200">
        <a:solidFill>
          <a:schemeClr val="tx1"/>
        </a:solidFill>
        <a:latin typeface="Arial" charset="0"/>
        <a:ea typeface="+mn-ea"/>
        <a:cs typeface="Arial" charset="0"/>
      </a:defRPr>
    </a:lvl2pPr>
    <a:lvl3pPr marL="1042988" indent="-128588" algn="l" defTabSz="1042988" rtl="0" fontAlgn="base">
      <a:spcBef>
        <a:spcPct val="0"/>
      </a:spcBef>
      <a:spcAft>
        <a:spcPct val="0"/>
      </a:spcAft>
      <a:defRPr sz="2100" kern="1200">
        <a:solidFill>
          <a:schemeClr val="tx1"/>
        </a:solidFill>
        <a:latin typeface="Arial" charset="0"/>
        <a:ea typeface="+mn-ea"/>
        <a:cs typeface="Arial" charset="0"/>
      </a:defRPr>
    </a:lvl3pPr>
    <a:lvl4pPr marL="1563688" indent="-192088" algn="l" defTabSz="1042988" rtl="0" fontAlgn="base">
      <a:spcBef>
        <a:spcPct val="0"/>
      </a:spcBef>
      <a:spcAft>
        <a:spcPct val="0"/>
      </a:spcAft>
      <a:defRPr sz="2100" kern="1200">
        <a:solidFill>
          <a:schemeClr val="tx1"/>
        </a:solidFill>
        <a:latin typeface="Arial" charset="0"/>
        <a:ea typeface="+mn-ea"/>
        <a:cs typeface="Arial" charset="0"/>
      </a:defRPr>
    </a:lvl4pPr>
    <a:lvl5pPr marL="2085975" indent="-257175" algn="l" defTabSz="1042988" rtl="0" fontAlgn="base">
      <a:spcBef>
        <a:spcPct val="0"/>
      </a:spcBef>
      <a:spcAft>
        <a:spcPct val="0"/>
      </a:spcAft>
      <a:defRPr sz="2100" kern="1200">
        <a:solidFill>
          <a:schemeClr val="tx1"/>
        </a:solidFill>
        <a:latin typeface="Arial" charset="0"/>
        <a:ea typeface="+mn-ea"/>
        <a:cs typeface="Arial" charset="0"/>
      </a:defRPr>
    </a:lvl5pPr>
    <a:lvl6pPr marL="2286000" algn="l" defTabSz="914400" rtl="0" eaLnBrk="1" latinLnBrk="0" hangingPunct="1">
      <a:defRPr sz="2100" kern="1200">
        <a:solidFill>
          <a:schemeClr val="tx1"/>
        </a:solidFill>
        <a:latin typeface="Arial" charset="0"/>
        <a:ea typeface="+mn-ea"/>
        <a:cs typeface="Arial" charset="0"/>
      </a:defRPr>
    </a:lvl6pPr>
    <a:lvl7pPr marL="2743200" algn="l" defTabSz="914400" rtl="0" eaLnBrk="1" latinLnBrk="0" hangingPunct="1">
      <a:defRPr sz="2100" kern="1200">
        <a:solidFill>
          <a:schemeClr val="tx1"/>
        </a:solidFill>
        <a:latin typeface="Arial" charset="0"/>
        <a:ea typeface="+mn-ea"/>
        <a:cs typeface="Arial" charset="0"/>
      </a:defRPr>
    </a:lvl7pPr>
    <a:lvl8pPr marL="3200400" algn="l" defTabSz="914400" rtl="0" eaLnBrk="1" latinLnBrk="0" hangingPunct="1">
      <a:defRPr sz="2100" kern="1200">
        <a:solidFill>
          <a:schemeClr val="tx1"/>
        </a:solidFill>
        <a:latin typeface="Arial" charset="0"/>
        <a:ea typeface="+mn-ea"/>
        <a:cs typeface="Arial" charset="0"/>
      </a:defRPr>
    </a:lvl8pPr>
    <a:lvl9pPr marL="3657600" algn="l" defTabSz="914400" rtl="0" eaLnBrk="1" latinLnBrk="0" hangingPunct="1">
      <a:defRPr sz="2100"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382">
          <p15:clr>
            <a:srgbClr val="A4A3A4"/>
          </p15:clr>
        </p15:guide>
        <p15:guide id="2"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33"/>
    <a:srgbClr val="3AAA35"/>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317" autoAdjust="0"/>
  </p:normalViewPr>
  <p:slideViewPr>
    <p:cSldViewPr>
      <p:cViewPr>
        <p:scale>
          <a:sx n="70" d="100"/>
          <a:sy n="70" d="100"/>
        </p:scale>
        <p:origin x="-1032" y="504"/>
      </p:cViewPr>
      <p:guideLst>
        <p:guide orient="horz" pos="2382"/>
        <p:guide pos="336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55B98FB-7197-4DB8-89F7-DA043B591675}" type="datetimeFigureOut">
              <a:rPr lang="en-US"/>
              <a:pPr>
                <a:defRPr/>
              </a:pPr>
              <a:t>9/2/2016</a:t>
            </a:fld>
            <a:endParaRPr lang="en-US"/>
          </a:p>
        </p:txBody>
      </p:sp>
      <p:sp>
        <p:nvSpPr>
          <p:cNvPr id="4" name="Slide Image Placeholder 3"/>
          <p:cNvSpPr>
            <a:spLocks noGrp="1" noRot="1" noChangeAspect="1"/>
          </p:cNvSpPr>
          <p:nvPr>
            <p:ph type="sldImg" idx="2"/>
          </p:nvPr>
        </p:nvSpPr>
        <p:spPr>
          <a:xfrm>
            <a:off x="1004888" y="685800"/>
            <a:ext cx="4848225"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35324803-88C7-4FEF-9F34-629619CF849A}" type="slidenum">
              <a:rPr lang="en-US"/>
              <a:pPr>
                <a:defRPr/>
              </a:pPr>
              <a:t>‹#›</a:t>
            </a:fld>
            <a:endParaRPr lang="en-US"/>
          </a:p>
        </p:txBody>
      </p:sp>
    </p:spTree>
    <p:extLst>
      <p:ext uri="{BB962C8B-B14F-4D97-AF65-F5344CB8AC3E}">
        <p14:creationId xmlns:p14="http://schemas.microsoft.com/office/powerpoint/2010/main" val="35774339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Welcome page / First page</a:t>
            </a:r>
          </a:p>
        </p:txBody>
      </p:sp>
      <p:sp>
        <p:nvSpPr>
          <p:cNvPr id="15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F83E30B-704C-4FBA-B054-690CF227825E}" type="slidenum">
              <a:rPr lang="en-US" smtClean="0"/>
              <a:pPr/>
              <a:t>1</a:t>
            </a:fld>
            <a:endParaRPr lang="en-US" smtClean="0"/>
          </a:p>
        </p:txBody>
      </p:sp>
    </p:spTree>
    <p:extLst>
      <p:ext uri="{BB962C8B-B14F-4D97-AF65-F5344CB8AC3E}">
        <p14:creationId xmlns:p14="http://schemas.microsoft.com/office/powerpoint/2010/main" val="1592865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2</a:t>
            </a:fld>
            <a:endParaRPr lang="en-US" smtClean="0"/>
          </a:p>
        </p:txBody>
      </p:sp>
    </p:spTree>
    <p:extLst>
      <p:ext uri="{BB962C8B-B14F-4D97-AF65-F5344CB8AC3E}">
        <p14:creationId xmlns:p14="http://schemas.microsoft.com/office/powerpoint/2010/main" val="507824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Biomass fuels can be classified </a:t>
            </a:r>
            <a:r>
              <a:rPr lang="en-US" baseline="0" dirty="0" smtClean="0"/>
              <a:t> according to their origin or shape. </a:t>
            </a:r>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3</a:t>
            </a:fld>
            <a:endParaRPr lang="en-US" smtClean="0"/>
          </a:p>
        </p:txBody>
      </p:sp>
    </p:spTree>
    <p:extLst>
      <p:ext uri="{BB962C8B-B14F-4D97-AF65-F5344CB8AC3E}">
        <p14:creationId xmlns:p14="http://schemas.microsoft.com/office/powerpoint/2010/main" val="29315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Woody</a:t>
            </a:r>
            <a:r>
              <a:rPr lang="en-US" baseline="0" dirty="0" smtClean="0"/>
              <a:t> biomass can be broken down into forest/plantation wood, by products and used wood resources</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4</a:t>
            </a:fld>
            <a:endParaRPr lang="en-US" smtClean="0"/>
          </a:p>
        </p:txBody>
      </p:sp>
    </p:spTree>
    <p:extLst>
      <p:ext uri="{BB962C8B-B14F-4D97-AF65-F5344CB8AC3E}">
        <p14:creationId xmlns:p14="http://schemas.microsoft.com/office/powerpoint/2010/main" val="593650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Forest</a:t>
            </a:r>
            <a:r>
              <a:rPr lang="en-US" baseline="0" dirty="0" smtClean="0"/>
              <a:t> density in Europe is greatest in the North-East of Europe</a:t>
            </a:r>
          </a:p>
          <a:p>
            <a:pPr eaLnBrk="1" hangingPunct="1">
              <a:spcBef>
                <a:spcPct val="0"/>
              </a:spcBef>
            </a:pPr>
            <a:r>
              <a:rPr lang="en-US" baseline="0" dirty="0" smtClean="0"/>
              <a:t>However Forest density does not necessarily equal the availability of wood residues for energy production.</a:t>
            </a:r>
          </a:p>
          <a:p>
            <a:pPr eaLnBrk="1" hangingPunct="1">
              <a:spcBef>
                <a:spcPct val="0"/>
              </a:spcBef>
            </a:pPr>
            <a:r>
              <a:rPr lang="en-US" baseline="0" dirty="0" smtClean="0"/>
              <a:t>Forests and Forest wood have many uses already and the forest in Northern Europe grows slower compared to South and Central Europe due to longer vegetation periods.</a:t>
            </a:r>
          </a:p>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5</a:t>
            </a:fld>
            <a:endParaRPr lang="en-US" smtClean="0"/>
          </a:p>
        </p:txBody>
      </p:sp>
    </p:spTree>
    <p:extLst>
      <p:ext uri="{BB962C8B-B14F-4D97-AF65-F5344CB8AC3E}">
        <p14:creationId xmlns:p14="http://schemas.microsoft.com/office/powerpoint/2010/main" val="3915690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a:t>
            </a:r>
            <a:r>
              <a:rPr lang="en-US" baseline="0" dirty="0" smtClean="0"/>
              <a:t> feedstock for wood based biofuels come from many different sources as it can be seen in this diagram. It is either derived from forest plantations, by products and residues from the wood processing industry or used wood</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6</a:t>
            </a:fld>
            <a:endParaRPr lang="en-US" smtClean="0"/>
          </a:p>
        </p:txBody>
      </p:sp>
    </p:spTree>
    <p:extLst>
      <p:ext uri="{BB962C8B-B14F-4D97-AF65-F5344CB8AC3E}">
        <p14:creationId xmlns:p14="http://schemas.microsoft.com/office/powerpoint/2010/main" val="3756114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a:t>
            </a:r>
            <a:r>
              <a:rPr lang="en-US" baseline="0" dirty="0" smtClean="0"/>
              <a:t> map show the technical potential of wood in the European Union in Peta Joule per year.</a:t>
            </a:r>
          </a:p>
          <a:p>
            <a:pPr eaLnBrk="1" hangingPunct="1">
              <a:spcBef>
                <a:spcPct val="0"/>
              </a:spcBef>
            </a:pPr>
            <a:r>
              <a:rPr lang="en-US" baseline="0" dirty="0" smtClean="0"/>
              <a:t>Wood resources are available all over Europe, especially in the North East</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7</a:t>
            </a:fld>
            <a:endParaRPr lang="en-US" smtClean="0"/>
          </a:p>
        </p:txBody>
      </p:sp>
    </p:spTree>
    <p:extLst>
      <p:ext uri="{BB962C8B-B14F-4D97-AF65-F5344CB8AC3E}">
        <p14:creationId xmlns:p14="http://schemas.microsoft.com/office/powerpoint/2010/main" val="513953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Total wood Potential is a sum of available:</a:t>
            </a:r>
          </a:p>
          <a:p>
            <a:pPr eaLnBrk="1" hangingPunct="1">
              <a:spcBef>
                <a:spcPct val="0"/>
              </a:spcBef>
            </a:pPr>
            <a:endParaRPr lang="en-US" dirty="0" smtClean="0"/>
          </a:p>
          <a:p>
            <a:pPr eaLnBrk="1" hangingPunct="1">
              <a:spcBef>
                <a:spcPct val="0"/>
              </a:spcBef>
            </a:pPr>
            <a:r>
              <a:rPr lang="en-US" dirty="0" smtClean="0"/>
              <a:t>Stem wood</a:t>
            </a:r>
          </a:p>
          <a:p>
            <a:pPr eaLnBrk="1" hangingPunct="1">
              <a:spcBef>
                <a:spcPct val="0"/>
              </a:spcBef>
            </a:pPr>
            <a:r>
              <a:rPr lang="en-US" dirty="0" smtClean="0"/>
              <a:t>Primary forest residues</a:t>
            </a:r>
          </a:p>
          <a:p>
            <a:pPr eaLnBrk="1" hangingPunct="1">
              <a:spcBef>
                <a:spcPct val="0"/>
              </a:spcBef>
            </a:pPr>
            <a:r>
              <a:rPr lang="en-US" dirty="0" smtClean="0"/>
              <a:t>By products</a:t>
            </a:r>
          </a:p>
          <a:p>
            <a:pPr eaLnBrk="1" hangingPunct="1">
              <a:spcBef>
                <a:spcPct val="0"/>
              </a:spcBef>
            </a:pPr>
            <a:r>
              <a:rPr lang="en-US" dirty="0" smtClean="0"/>
              <a:t>Used wood</a:t>
            </a:r>
          </a:p>
          <a:p>
            <a:pPr eaLnBrk="1" hangingPunct="1">
              <a:spcBef>
                <a:spcPct val="0"/>
              </a:spcBef>
            </a:pPr>
            <a:endParaRPr lang="en-US" dirty="0" smtClean="0"/>
          </a:p>
          <a:p>
            <a:pPr eaLnBrk="1" hangingPunct="1">
              <a:spcBef>
                <a:spcPct val="0"/>
              </a:spcBef>
            </a:pPr>
            <a:r>
              <a:rPr lang="en-US" dirty="0" smtClean="0"/>
              <a:t>The table lists the availability of wood feedstock by country and wood type</a:t>
            </a:r>
            <a:r>
              <a:rPr lang="en-US" baseline="0" dirty="0" smtClean="0"/>
              <a:t> </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8</a:t>
            </a:fld>
            <a:endParaRPr lang="en-US" smtClean="0"/>
          </a:p>
        </p:txBody>
      </p:sp>
    </p:spTree>
    <p:extLst>
      <p:ext uri="{BB962C8B-B14F-4D97-AF65-F5344CB8AC3E}">
        <p14:creationId xmlns:p14="http://schemas.microsoft.com/office/powerpoint/2010/main" val="2935508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 most common feedstock</a:t>
            </a:r>
            <a:r>
              <a:rPr lang="en-US" baseline="0" dirty="0" smtClean="0"/>
              <a:t> for wood based biofuels are listed in this table. </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9</a:t>
            </a:fld>
            <a:endParaRPr lang="en-US" smtClean="0"/>
          </a:p>
        </p:txBody>
      </p:sp>
    </p:spTree>
    <p:extLst>
      <p:ext uri="{BB962C8B-B14F-4D97-AF65-F5344CB8AC3E}">
        <p14:creationId xmlns:p14="http://schemas.microsoft.com/office/powerpoint/2010/main" val="3241286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10</a:t>
            </a:fld>
            <a:endParaRPr lang="en-US" smtClean="0"/>
          </a:p>
        </p:txBody>
      </p:sp>
    </p:spTree>
    <p:extLst>
      <p:ext uri="{BB962C8B-B14F-4D97-AF65-F5344CB8AC3E}">
        <p14:creationId xmlns:p14="http://schemas.microsoft.com/office/powerpoint/2010/main" val="3638451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Straw is</a:t>
            </a:r>
            <a:r>
              <a:rPr lang="en-US" baseline="0" dirty="0" smtClean="0"/>
              <a:t> a resource found all over Europe, especially in the agricultural regions in southern Europe (Spain, Italy, France, Romania)</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11</a:t>
            </a:fld>
            <a:endParaRPr lang="en-US" smtClean="0"/>
          </a:p>
        </p:txBody>
      </p:sp>
    </p:spTree>
    <p:extLst>
      <p:ext uri="{BB962C8B-B14F-4D97-AF65-F5344CB8AC3E}">
        <p14:creationId xmlns:p14="http://schemas.microsoft.com/office/powerpoint/2010/main" val="1948868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12</a:t>
            </a:fld>
            <a:endParaRPr lang="en-US" smtClean="0"/>
          </a:p>
        </p:txBody>
      </p:sp>
    </p:spTree>
    <p:extLst>
      <p:ext uri="{BB962C8B-B14F-4D97-AF65-F5344CB8AC3E}">
        <p14:creationId xmlns:p14="http://schemas.microsoft.com/office/powerpoint/2010/main" val="83965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13</a:t>
            </a:fld>
            <a:endParaRPr lang="en-US" smtClean="0"/>
          </a:p>
        </p:txBody>
      </p:sp>
    </p:spTree>
    <p:extLst>
      <p:ext uri="{BB962C8B-B14F-4D97-AF65-F5344CB8AC3E}">
        <p14:creationId xmlns:p14="http://schemas.microsoft.com/office/powerpoint/2010/main" val="2709617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14</a:t>
            </a:fld>
            <a:endParaRPr lang="en-US" smtClean="0"/>
          </a:p>
        </p:txBody>
      </p:sp>
    </p:spTree>
    <p:extLst>
      <p:ext uri="{BB962C8B-B14F-4D97-AF65-F5344CB8AC3E}">
        <p14:creationId xmlns:p14="http://schemas.microsoft.com/office/powerpoint/2010/main" val="577802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15</a:t>
            </a:fld>
            <a:endParaRPr lang="en-US" smtClean="0"/>
          </a:p>
        </p:txBody>
      </p:sp>
    </p:spTree>
    <p:extLst>
      <p:ext uri="{BB962C8B-B14F-4D97-AF65-F5344CB8AC3E}">
        <p14:creationId xmlns:p14="http://schemas.microsoft.com/office/powerpoint/2010/main" val="672343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solidFill>
                  <a:prstClr val="black"/>
                </a:solidFill>
              </a:rPr>
              <a:pPr/>
              <a:t>16</a:t>
            </a:fld>
            <a:endParaRPr lang="en-US" smtClean="0">
              <a:solidFill>
                <a:prstClr val="black"/>
              </a:solidFill>
            </a:endParaRPr>
          </a:p>
        </p:txBody>
      </p:sp>
    </p:spTree>
    <p:extLst>
      <p:ext uri="{BB962C8B-B14F-4D97-AF65-F5344CB8AC3E}">
        <p14:creationId xmlns:p14="http://schemas.microsoft.com/office/powerpoint/2010/main" val="507824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17</a:t>
            </a:fld>
            <a:endParaRPr lang="en-US" smtClean="0"/>
          </a:p>
        </p:txBody>
      </p:sp>
    </p:spTree>
    <p:extLst>
      <p:ext uri="{BB962C8B-B14F-4D97-AF65-F5344CB8AC3E}">
        <p14:creationId xmlns:p14="http://schemas.microsoft.com/office/powerpoint/2010/main" val="19546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a:t>
            </a:r>
            <a:r>
              <a:rPr lang="en-US" baseline="0" dirty="0" smtClean="0"/>
              <a:t> demand for biomass depends greatly in the plant size. Small plants require </a:t>
            </a:r>
            <a:r>
              <a:rPr lang="en-US" baseline="0" dirty="0" err="1" smtClean="0"/>
              <a:t>onlye</a:t>
            </a:r>
            <a:r>
              <a:rPr lang="en-US" baseline="0" dirty="0" smtClean="0"/>
              <a:t> a few deliveries per year and the land required for feedstock production is relatively small.</a:t>
            </a:r>
          </a:p>
          <a:p>
            <a:pPr eaLnBrk="1" hangingPunct="1">
              <a:spcBef>
                <a:spcPct val="0"/>
              </a:spcBef>
            </a:pPr>
            <a:r>
              <a:rPr lang="en-US" baseline="0" dirty="0" smtClean="0"/>
              <a:t>The demand can therefore be covered by locally available biomass resources i.e. straw or wood logs.</a:t>
            </a:r>
          </a:p>
          <a:p>
            <a:pPr eaLnBrk="1" hangingPunct="1">
              <a:spcBef>
                <a:spcPct val="0"/>
              </a:spcBef>
            </a:pPr>
            <a:endParaRPr lang="en-US" baseline="0" dirty="0" smtClean="0"/>
          </a:p>
          <a:p>
            <a:pPr eaLnBrk="1" hangingPunct="1">
              <a:spcBef>
                <a:spcPct val="0"/>
              </a:spcBef>
            </a:pPr>
            <a:r>
              <a:rPr lang="en-US" baseline="0" dirty="0" smtClean="0"/>
              <a:t>This is different for large scale heating systems that require much more feedstock and thus a more advanced supply chain for fuel delivery. More vehicle movements are required and feedstock is transported over a greater distance.</a:t>
            </a:r>
          </a:p>
          <a:p>
            <a:pPr eaLnBrk="1" hangingPunct="1">
              <a:spcBef>
                <a:spcPct val="0"/>
              </a:spcBef>
            </a:pPr>
            <a:endParaRPr lang="en-US" baseline="0" dirty="0" smtClean="0"/>
          </a:p>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18</a:t>
            </a:fld>
            <a:endParaRPr lang="en-US" smtClean="0"/>
          </a:p>
        </p:txBody>
      </p:sp>
    </p:spTree>
    <p:extLst>
      <p:ext uri="{BB962C8B-B14F-4D97-AF65-F5344CB8AC3E}">
        <p14:creationId xmlns:p14="http://schemas.microsoft.com/office/powerpoint/2010/main" val="239953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19</a:t>
            </a:fld>
            <a:endParaRPr lang="en-US" smtClean="0"/>
          </a:p>
        </p:txBody>
      </p:sp>
    </p:spTree>
    <p:extLst>
      <p:ext uri="{BB962C8B-B14F-4D97-AF65-F5344CB8AC3E}">
        <p14:creationId xmlns:p14="http://schemas.microsoft.com/office/powerpoint/2010/main" val="431780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a:t>
            </a:r>
            <a:r>
              <a:rPr lang="en-US" baseline="0" dirty="0" smtClean="0"/>
              <a:t> biomass supply chain consists of different steps. The steps/operations can be different due to feedstock type, location, end-user and transport distance</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20</a:t>
            </a:fld>
            <a:endParaRPr lang="en-US" smtClean="0"/>
          </a:p>
        </p:txBody>
      </p:sp>
    </p:spTree>
    <p:extLst>
      <p:ext uri="{BB962C8B-B14F-4D97-AF65-F5344CB8AC3E}">
        <p14:creationId xmlns:p14="http://schemas.microsoft.com/office/powerpoint/2010/main" val="36281109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Typical steps of a biomass supply chain</a:t>
            </a:r>
            <a:r>
              <a:rPr lang="en-US" baseline="0" dirty="0" smtClean="0"/>
              <a:t> </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21</a:t>
            </a:fld>
            <a:endParaRPr lang="en-US" smtClean="0"/>
          </a:p>
        </p:txBody>
      </p:sp>
    </p:spTree>
    <p:extLst>
      <p:ext uri="{BB962C8B-B14F-4D97-AF65-F5344CB8AC3E}">
        <p14:creationId xmlns:p14="http://schemas.microsoft.com/office/powerpoint/2010/main" val="214572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Factors influencing the supply chain costs are related to manpower</a:t>
            </a:r>
            <a:r>
              <a:rPr lang="en-US" baseline="0" dirty="0" smtClean="0"/>
              <a:t> (personal cost), investment costs for machinery and buildings, transport distance, processing steps, losses during processing and handling etc. </a:t>
            </a:r>
          </a:p>
          <a:p>
            <a:pPr eaLnBrk="1" hangingPunct="1">
              <a:spcBef>
                <a:spcPct val="0"/>
              </a:spcBef>
            </a:pPr>
            <a:r>
              <a:rPr lang="en-US" baseline="0" dirty="0" smtClean="0"/>
              <a:t>Some factors vary greatly between different countries, especially the personal costs</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22</a:t>
            </a:fld>
            <a:endParaRPr lang="en-US" smtClean="0"/>
          </a:p>
        </p:txBody>
      </p:sp>
    </p:spTree>
    <p:extLst>
      <p:ext uri="{BB962C8B-B14F-4D97-AF65-F5344CB8AC3E}">
        <p14:creationId xmlns:p14="http://schemas.microsoft.com/office/powerpoint/2010/main" val="3720430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err="1" smtClean="0"/>
              <a:t>Labour</a:t>
            </a:r>
            <a:r>
              <a:rPr lang="en-US" dirty="0" smtClean="0"/>
              <a:t> costs vary by up</a:t>
            </a:r>
            <a:r>
              <a:rPr lang="en-US" baseline="0" dirty="0" smtClean="0"/>
              <a:t> to </a:t>
            </a:r>
            <a:r>
              <a:rPr lang="en-US" dirty="0" smtClean="0"/>
              <a:t>factor 12 between European countries i.e.</a:t>
            </a:r>
            <a:r>
              <a:rPr lang="en-US" baseline="0" dirty="0" smtClean="0"/>
              <a:t> Switzerland 42 EUR/h compared to 3,5 EUR/h in Bulgaria</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23</a:t>
            </a:fld>
            <a:endParaRPr lang="en-US" smtClean="0"/>
          </a:p>
        </p:txBody>
      </p:sp>
    </p:spTree>
    <p:extLst>
      <p:ext uri="{BB962C8B-B14F-4D97-AF65-F5344CB8AC3E}">
        <p14:creationId xmlns:p14="http://schemas.microsoft.com/office/powerpoint/2010/main" val="3356451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Example for a wood fuel supply chain, from forest to end user</a:t>
            </a:r>
          </a:p>
          <a:p>
            <a:pPr eaLnBrk="1" hangingPunct="1">
              <a:spcBef>
                <a:spcPct val="0"/>
              </a:spcBef>
            </a:pPr>
            <a:endParaRPr lang="en-US" dirty="0" smtClean="0"/>
          </a:p>
          <a:p>
            <a:pPr eaLnBrk="1" hangingPunct="1">
              <a:spcBef>
                <a:spcPct val="0"/>
              </a:spcBef>
            </a:pPr>
            <a:r>
              <a:rPr lang="en-US" dirty="0" smtClean="0"/>
              <a:t>Wood is harvested manually in the forest, using chain saws</a:t>
            </a:r>
            <a:r>
              <a:rPr lang="en-US" baseline="0" dirty="0" smtClean="0"/>
              <a:t> or a harvester</a:t>
            </a:r>
          </a:p>
          <a:p>
            <a:pPr eaLnBrk="1" hangingPunct="1">
              <a:spcBef>
                <a:spcPct val="0"/>
              </a:spcBef>
            </a:pPr>
            <a:r>
              <a:rPr lang="en-US" baseline="0" dirty="0" smtClean="0"/>
              <a:t>The wood is, </a:t>
            </a:r>
            <a:r>
              <a:rPr lang="en-US" baseline="0" dirty="0" err="1" smtClean="0"/>
              <a:t>delimbed</a:t>
            </a:r>
            <a:r>
              <a:rPr lang="en-US" baseline="0" dirty="0" smtClean="0"/>
              <a:t> and transported to a chopping unit</a:t>
            </a:r>
          </a:p>
          <a:p>
            <a:pPr eaLnBrk="1" hangingPunct="1">
              <a:spcBef>
                <a:spcPct val="0"/>
              </a:spcBef>
            </a:pPr>
            <a:r>
              <a:rPr lang="en-US" baseline="0" dirty="0" smtClean="0"/>
              <a:t>Wood chips are allowed to dry in the open sun or by artificial drying</a:t>
            </a:r>
          </a:p>
          <a:p>
            <a:pPr eaLnBrk="1" hangingPunct="1">
              <a:spcBef>
                <a:spcPct val="0"/>
              </a:spcBef>
            </a:pPr>
            <a:r>
              <a:rPr lang="en-US" baseline="0" dirty="0" smtClean="0"/>
              <a:t>Distribution to end user by truck or trailer</a:t>
            </a:r>
          </a:p>
          <a:p>
            <a:pPr eaLnBrk="1" hangingPunct="1">
              <a:spcBef>
                <a:spcPct val="0"/>
              </a:spcBef>
            </a:pPr>
            <a:endParaRPr lang="en-US" baseline="0" dirty="0" smtClean="0"/>
          </a:p>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24</a:t>
            </a:fld>
            <a:endParaRPr lang="en-US" smtClean="0"/>
          </a:p>
        </p:txBody>
      </p:sp>
    </p:spTree>
    <p:extLst>
      <p:ext uri="{BB962C8B-B14F-4D97-AF65-F5344CB8AC3E}">
        <p14:creationId xmlns:p14="http://schemas.microsoft.com/office/powerpoint/2010/main" val="3016488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Wood fuel supply chains</a:t>
            </a:r>
            <a:r>
              <a:rPr lang="en-US" baseline="0" dirty="0" smtClean="0"/>
              <a:t> can be broken down into several individual steps. </a:t>
            </a:r>
          </a:p>
          <a:p>
            <a:pPr eaLnBrk="1" hangingPunct="1">
              <a:spcBef>
                <a:spcPct val="0"/>
              </a:spcBef>
            </a:pPr>
            <a:r>
              <a:rPr lang="en-US" baseline="0" dirty="0" smtClean="0"/>
              <a:t>Every supply chain is different with respect to biomass type, quality, transport distance, location, etc.. But there are also many similarities</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25</a:t>
            </a:fld>
            <a:endParaRPr lang="en-US" smtClean="0"/>
          </a:p>
        </p:txBody>
      </p:sp>
    </p:spTree>
    <p:extLst>
      <p:ext uri="{BB962C8B-B14F-4D97-AF65-F5344CB8AC3E}">
        <p14:creationId xmlns:p14="http://schemas.microsoft.com/office/powerpoint/2010/main" val="2197978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Example of a cost</a:t>
            </a:r>
            <a:r>
              <a:rPr lang="en-US" baseline="0" dirty="0" smtClean="0"/>
              <a:t> breakdown of wood fuel supply chain steps</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26</a:t>
            </a:fld>
            <a:endParaRPr lang="en-US" smtClean="0"/>
          </a:p>
        </p:txBody>
      </p:sp>
    </p:spTree>
    <p:extLst>
      <p:ext uri="{BB962C8B-B14F-4D97-AF65-F5344CB8AC3E}">
        <p14:creationId xmlns:p14="http://schemas.microsoft.com/office/powerpoint/2010/main" val="18130095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Example</a:t>
            </a:r>
            <a:r>
              <a:rPr lang="en-US" baseline="0" dirty="0" smtClean="0"/>
              <a:t> of wood fuel supply chain steps and their capacity and cost factors</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27</a:t>
            </a:fld>
            <a:endParaRPr lang="en-US" smtClean="0"/>
          </a:p>
        </p:txBody>
      </p:sp>
    </p:spTree>
    <p:extLst>
      <p:ext uri="{BB962C8B-B14F-4D97-AF65-F5344CB8AC3E}">
        <p14:creationId xmlns:p14="http://schemas.microsoft.com/office/powerpoint/2010/main" val="28468573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Example of wood fuel supply chain steps and their capacity and cost factors</a:t>
            </a:r>
          </a:p>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28</a:t>
            </a:fld>
            <a:endParaRPr lang="en-US" smtClean="0"/>
          </a:p>
        </p:txBody>
      </p:sp>
    </p:spTree>
    <p:extLst>
      <p:ext uri="{BB962C8B-B14F-4D97-AF65-F5344CB8AC3E}">
        <p14:creationId xmlns:p14="http://schemas.microsoft.com/office/powerpoint/2010/main" val="2595562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Example of wood fuel supply chain steps and their capacity and cost factors</a:t>
            </a:r>
          </a:p>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29</a:t>
            </a:fld>
            <a:endParaRPr lang="en-US" smtClean="0"/>
          </a:p>
        </p:txBody>
      </p:sp>
    </p:spTree>
    <p:extLst>
      <p:ext uri="{BB962C8B-B14F-4D97-AF65-F5344CB8AC3E}">
        <p14:creationId xmlns:p14="http://schemas.microsoft.com/office/powerpoint/2010/main" val="9981663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Example of wood fuel supply chain steps and their capacity and cost factors</a:t>
            </a:r>
          </a:p>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30</a:t>
            </a:fld>
            <a:endParaRPr lang="en-US" smtClean="0"/>
          </a:p>
        </p:txBody>
      </p:sp>
    </p:spTree>
    <p:extLst>
      <p:ext uri="{BB962C8B-B14F-4D97-AF65-F5344CB8AC3E}">
        <p14:creationId xmlns:p14="http://schemas.microsoft.com/office/powerpoint/2010/main" val="6380845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Example of wood fuel supply chain steps and their capacity and cost factors</a:t>
            </a:r>
          </a:p>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31</a:t>
            </a:fld>
            <a:endParaRPr lang="en-US" smtClean="0"/>
          </a:p>
        </p:txBody>
      </p:sp>
    </p:spTree>
    <p:extLst>
      <p:ext uri="{BB962C8B-B14F-4D97-AF65-F5344CB8AC3E}">
        <p14:creationId xmlns:p14="http://schemas.microsoft.com/office/powerpoint/2010/main" val="28462209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Example of</a:t>
            </a:r>
            <a:r>
              <a:rPr lang="en-US" baseline="0" dirty="0" smtClean="0"/>
              <a:t> a straw supply chain</a:t>
            </a:r>
          </a:p>
          <a:p>
            <a:pPr eaLnBrk="1" hangingPunct="1">
              <a:spcBef>
                <a:spcPct val="0"/>
              </a:spcBef>
            </a:pPr>
            <a:endParaRPr lang="en-US" baseline="0" dirty="0" smtClean="0"/>
          </a:p>
          <a:p>
            <a:pPr eaLnBrk="1" hangingPunct="1">
              <a:spcBef>
                <a:spcPct val="0"/>
              </a:spcBef>
            </a:pPr>
            <a:r>
              <a:rPr lang="en-US" baseline="0" dirty="0" smtClean="0"/>
              <a:t>Harvesting</a:t>
            </a:r>
          </a:p>
          <a:p>
            <a:pPr eaLnBrk="1" hangingPunct="1">
              <a:spcBef>
                <a:spcPct val="0"/>
              </a:spcBef>
            </a:pPr>
            <a:r>
              <a:rPr lang="en-US" baseline="0" dirty="0" smtClean="0"/>
              <a:t>Drying, raking and turning of swaths</a:t>
            </a:r>
          </a:p>
          <a:p>
            <a:pPr eaLnBrk="1" hangingPunct="1">
              <a:spcBef>
                <a:spcPct val="0"/>
              </a:spcBef>
            </a:pPr>
            <a:r>
              <a:rPr lang="en-US" baseline="0" dirty="0" smtClean="0"/>
              <a:t>Baling</a:t>
            </a:r>
          </a:p>
          <a:p>
            <a:pPr eaLnBrk="1" hangingPunct="1">
              <a:spcBef>
                <a:spcPct val="0"/>
              </a:spcBef>
            </a:pPr>
            <a:r>
              <a:rPr lang="en-US" baseline="0" dirty="0" smtClean="0"/>
              <a:t>Loading bales on transporter</a:t>
            </a:r>
          </a:p>
          <a:p>
            <a:pPr eaLnBrk="1" hangingPunct="1">
              <a:spcBef>
                <a:spcPct val="0"/>
              </a:spcBef>
            </a:pPr>
            <a:r>
              <a:rPr lang="en-US" baseline="0" dirty="0" smtClean="0"/>
              <a:t>Transport of bales to storage place (open or closed storage)</a:t>
            </a:r>
          </a:p>
          <a:p>
            <a:pPr eaLnBrk="1" hangingPunct="1">
              <a:spcBef>
                <a:spcPct val="0"/>
              </a:spcBef>
            </a:pPr>
            <a:r>
              <a:rPr lang="en-US" baseline="0" dirty="0" smtClean="0"/>
              <a:t>Unloading at storage space</a:t>
            </a:r>
          </a:p>
          <a:p>
            <a:pPr eaLnBrk="1" hangingPunct="1">
              <a:spcBef>
                <a:spcPct val="0"/>
              </a:spcBef>
            </a:pPr>
            <a:r>
              <a:rPr lang="en-US" baseline="0" dirty="0" smtClean="0"/>
              <a:t>Stacking of bales at storage space</a:t>
            </a:r>
          </a:p>
          <a:p>
            <a:pPr eaLnBrk="1" hangingPunct="1">
              <a:spcBef>
                <a:spcPct val="0"/>
              </a:spcBef>
            </a:pPr>
            <a:r>
              <a:rPr lang="en-US" baseline="0" dirty="0" smtClean="0"/>
              <a:t>Storage (intermediate storage)</a:t>
            </a:r>
          </a:p>
          <a:p>
            <a:pPr eaLnBrk="1" hangingPunct="1">
              <a:spcBef>
                <a:spcPct val="0"/>
              </a:spcBef>
            </a:pPr>
            <a:r>
              <a:rPr lang="en-US" baseline="0" dirty="0" smtClean="0"/>
              <a:t>Loading from storage onto truck</a:t>
            </a:r>
          </a:p>
          <a:p>
            <a:pPr eaLnBrk="1" hangingPunct="1">
              <a:spcBef>
                <a:spcPct val="0"/>
              </a:spcBef>
            </a:pPr>
            <a:r>
              <a:rPr lang="en-US" baseline="0" dirty="0" smtClean="0"/>
              <a:t>Transport to end-user</a:t>
            </a:r>
          </a:p>
          <a:p>
            <a:pPr eaLnBrk="1" hangingPunct="1">
              <a:spcBef>
                <a:spcPct val="0"/>
              </a:spcBef>
            </a:pPr>
            <a:r>
              <a:rPr lang="en-US" baseline="0" dirty="0" smtClean="0"/>
              <a:t>Unloading at end user</a:t>
            </a:r>
          </a:p>
          <a:p>
            <a:pPr eaLnBrk="1" hangingPunct="1">
              <a:spcBef>
                <a:spcPct val="0"/>
              </a:spcBef>
            </a:pPr>
            <a:r>
              <a:rPr lang="en-US" baseline="0" dirty="0" smtClean="0"/>
              <a:t>Storage at end-user</a:t>
            </a:r>
          </a:p>
          <a:p>
            <a:pPr eaLnBrk="1" hangingPunct="1">
              <a:spcBef>
                <a:spcPct val="0"/>
              </a:spcBef>
            </a:pPr>
            <a:r>
              <a:rPr lang="en-US" baseline="0" dirty="0" smtClean="0"/>
              <a:t>Crane transport to boiler</a:t>
            </a:r>
          </a:p>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32</a:t>
            </a:fld>
            <a:endParaRPr lang="en-US" smtClean="0"/>
          </a:p>
        </p:txBody>
      </p:sp>
    </p:spTree>
    <p:extLst>
      <p:ext uri="{BB962C8B-B14F-4D97-AF65-F5344CB8AC3E}">
        <p14:creationId xmlns:p14="http://schemas.microsoft.com/office/powerpoint/2010/main" val="37377876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Different steps of a straw</a:t>
            </a:r>
            <a:r>
              <a:rPr lang="en-US" baseline="0" dirty="0" smtClean="0"/>
              <a:t> supply chain</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33</a:t>
            </a:fld>
            <a:endParaRPr lang="en-US" smtClean="0"/>
          </a:p>
        </p:txBody>
      </p:sp>
    </p:spTree>
    <p:extLst>
      <p:ext uri="{BB962C8B-B14F-4D97-AF65-F5344CB8AC3E}">
        <p14:creationId xmlns:p14="http://schemas.microsoft.com/office/powerpoint/2010/main" val="2353840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34</a:t>
            </a:fld>
            <a:endParaRPr lang="en-US" smtClean="0"/>
          </a:p>
        </p:txBody>
      </p:sp>
    </p:spTree>
    <p:extLst>
      <p:ext uri="{BB962C8B-B14F-4D97-AF65-F5344CB8AC3E}">
        <p14:creationId xmlns:p14="http://schemas.microsoft.com/office/powerpoint/2010/main" val="22429841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35</a:t>
            </a:fld>
            <a:endParaRPr lang="en-US" smtClean="0"/>
          </a:p>
        </p:txBody>
      </p:sp>
    </p:spTree>
    <p:extLst>
      <p:ext uri="{BB962C8B-B14F-4D97-AF65-F5344CB8AC3E}">
        <p14:creationId xmlns:p14="http://schemas.microsoft.com/office/powerpoint/2010/main" val="9367568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36</a:t>
            </a:fld>
            <a:endParaRPr lang="en-US" smtClean="0"/>
          </a:p>
        </p:txBody>
      </p:sp>
    </p:spTree>
    <p:extLst>
      <p:ext uri="{BB962C8B-B14F-4D97-AF65-F5344CB8AC3E}">
        <p14:creationId xmlns:p14="http://schemas.microsoft.com/office/powerpoint/2010/main" val="35187664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Overview of different transport vessels and their capacity (volume and weight)</a:t>
            </a:r>
          </a:p>
          <a:p>
            <a:pPr eaLnBrk="1" hangingPunct="1">
              <a:spcBef>
                <a:spcPct val="0"/>
              </a:spcBef>
            </a:pPr>
            <a:r>
              <a:rPr lang="en-US" dirty="0" smtClean="0"/>
              <a:t>Biomass is a bulk material with low density. Often the volume load is reached before the weight load.</a:t>
            </a:r>
          </a:p>
          <a:p>
            <a:pPr eaLnBrk="1" hangingPunct="1">
              <a:spcBef>
                <a:spcPct val="0"/>
              </a:spcBef>
            </a:pPr>
            <a:r>
              <a:rPr lang="en-US" dirty="0" smtClean="0"/>
              <a:t>Biomass</a:t>
            </a:r>
            <a:r>
              <a:rPr lang="en-US" baseline="0" dirty="0" smtClean="0"/>
              <a:t> is therefore often compacted into bales, pellets or briquettes before transporting (especially before long distance transport)</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37</a:t>
            </a:fld>
            <a:endParaRPr lang="en-US" smtClean="0"/>
          </a:p>
        </p:txBody>
      </p:sp>
    </p:spTree>
    <p:extLst>
      <p:ext uri="{BB962C8B-B14F-4D97-AF65-F5344CB8AC3E}">
        <p14:creationId xmlns:p14="http://schemas.microsoft.com/office/powerpoint/2010/main" val="9648214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38</a:t>
            </a:fld>
            <a:endParaRPr lang="en-US" smtClean="0"/>
          </a:p>
        </p:txBody>
      </p:sp>
    </p:spTree>
    <p:extLst>
      <p:ext uri="{BB962C8B-B14F-4D97-AF65-F5344CB8AC3E}">
        <p14:creationId xmlns:p14="http://schemas.microsoft.com/office/powerpoint/2010/main" val="33041232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Open air</a:t>
            </a:r>
            <a:r>
              <a:rPr lang="en-US" baseline="0" dirty="0" smtClean="0"/>
              <a:t> storage is possible for certain biomass types and also depending on location and local climate. </a:t>
            </a:r>
          </a:p>
          <a:p>
            <a:pPr eaLnBrk="1" hangingPunct="1">
              <a:spcBef>
                <a:spcPct val="0"/>
              </a:spcBef>
            </a:pPr>
            <a:r>
              <a:rPr lang="en-US" baseline="0" dirty="0" smtClean="0"/>
              <a:t>Open air storage is much cheaper but the biomass might become wet and loose value</a:t>
            </a:r>
          </a:p>
          <a:p>
            <a:pPr eaLnBrk="1" hangingPunct="1">
              <a:spcBef>
                <a:spcPct val="0"/>
              </a:spcBef>
            </a:pPr>
            <a:r>
              <a:rPr lang="en-US" baseline="0" dirty="0" smtClean="0"/>
              <a:t>Covered storage space requires investment but preserves the biomass</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39</a:t>
            </a:fld>
            <a:endParaRPr lang="en-US" smtClean="0"/>
          </a:p>
        </p:txBody>
      </p:sp>
    </p:spTree>
    <p:extLst>
      <p:ext uri="{BB962C8B-B14F-4D97-AF65-F5344CB8AC3E}">
        <p14:creationId xmlns:p14="http://schemas.microsoft.com/office/powerpoint/2010/main" val="38363780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solidFill>
                  <a:prstClr val="black"/>
                </a:solidFill>
              </a:rPr>
              <a:pPr/>
              <a:t>40</a:t>
            </a:fld>
            <a:endParaRPr lang="en-US" smtClean="0">
              <a:solidFill>
                <a:prstClr val="black"/>
              </a:solidFill>
            </a:endParaRPr>
          </a:p>
        </p:txBody>
      </p:sp>
    </p:spTree>
    <p:extLst>
      <p:ext uri="{BB962C8B-B14F-4D97-AF65-F5344CB8AC3E}">
        <p14:creationId xmlns:p14="http://schemas.microsoft.com/office/powerpoint/2010/main" val="5078240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41</a:t>
            </a:fld>
            <a:endParaRPr lang="en-US" smtClean="0"/>
          </a:p>
        </p:txBody>
      </p:sp>
    </p:spTree>
    <p:extLst>
      <p:ext uri="{BB962C8B-B14F-4D97-AF65-F5344CB8AC3E}">
        <p14:creationId xmlns:p14="http://schemas.microsoft.com/office/powerpoint/2010/main" val="12852548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bg-BG" dirty="0" smtClean="0"/>
              <a:t>Биомасата диша</a:t>
            </a: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42</a:t>
            </a:fld>
            <a:endParaRPr lang="en-US" smtClean="0"/>
          </a:p>
        </p:txBody>
      </p:sp>
    </p:spTree>
    <p:extLst>
      <p:ext uri="{BB962C8B-B14F-4D97-AF65-F5344CB8AC3E}">
        <p14:creationId xmlns:p14="http://schemas.microsoft.com/office/powerpoint/2010/main" val="40150457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43</a:t>
            </a:fld>
            <a:endParaRPr lang="en-US" smtClean="0"/>
          </a:p>
        </p:txBody>
      </p:sp>
    </p:spTree>
    <p:extLst>
      <p:ext uri="{BB962C8B-B14F-4D97-AF65-F5344CB8AC3E}">
        <p14:creationId xmlns:p14="http://schemas.microsoft.com/office/powerpoint/2010/main" val="6865791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44</a:t>
            </a:fld>
            <a:endParaRPr lang="en-US" smtClean="0"/>
          </a:p>
        </p:txBody>
      </p:sp>
    </p:spTree>
    <p:extLst>
      <p:ext uri="{BB962C8B-B14F-4D97-AF65-F5344CB8AC3E}">
        <p14:creationId xmlns:p14="http://schemas.microsoft.com/office/powerpoint/2010/main" val="5078240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45</a:t>
            </a:fld>
            <a:endParaRPr lang="en-US" smtClean="0"/>
          </a:p>
        </p:txBody>
      </p:sp>
    </p:spTree>
    <p:extLst>
      <p:ext uri="{BB962C8B-B14F-4D97-AF65-F5344CB8AC3E}">
        <p14:creationId xmlns:p14="http://schemas.microsoft.com/office/powerpoint/2010/main" val="42924291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pPr>
              <a:defRPr/>
            </a:pPr>
            <a:fld id="{35324803-88C7-4FEF-9F34-629619CF849A}" type="slidenum">
              <a:rPr lang="en-US" smtClean="0"/>
              <a:pPr>
                <a:defRPr/>
              </a:pPr>
              <a:t>46</a:t>
            </a:fld>
            <a:endParaRPr lang="en-US"/>
          </a:p>
        </p:txBody>
      </p:sp>
    </p:spTree>
    <p:extLst>
      <p:ext uri="{BB962C8B-B14F-4D97-AF65-F5344CB8AC3E}">
        <p14:creationId xmlns:p14="http://schemas.microsoft.com/office/powerpoint/2010/main" val="14248347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There are many possibilities</a:t>
            </a:r>
            <a:r>
              <a:rPr lang="en-US" baseline="0" noProof="0" dirty="0" smtClean="0"/>
              <a:t> </a:t>
            </a:r>
            <a:r>
              <a:rPr lang="en-US" noProof="0" dirty="0" smtClean="0"/>
              <a:t> how to design</a:t>
            </a:r>
            <a:r>
              <a:rPr lang="en-US" baseline="0" noProof="0" dirty="0" smtClean="0"/>
              <a:t> a supply chain and it is not easy to find the best method with respect to price and quality</a:t>
            </a:r>
            <a:endParaRPr lang="en-US" noProof="0" dirty="0"/>
          </a:p>
        </p:txBody>
      </p:sp>
      <p:sp>
        <p:nvSpPr>
          <p:cNvPr id="4" name="Slide Number Placeholder 3"/>
          <p:cNvSpPr>
            <a:spLocks noGrp="1"/>
          </p:cNvSpPr>
          <p:nvPr>
            <p:ph type="sldNum" sz="quarter" idx="10"/>
          </p:nvPr>
        </p:nvSpPr>
        <p:spPr/>
        <p:txBody>
          <a:bodyPr/>
          <a:lstStyle/>
          <a:p>
            <a:pPr>
              <a:defRPr/>
            </a:pPr>
            <a:fld id="{35324803-88C7-4FEF-9F34-629619CF849A}" type="slidenum">
              <a:rPr lang="en-US" smtClean="0"/>
              <a:pPr>
                <a:defRPr/>
              </a:pPr>
              <a:t>47</a:t>
            </a:fld>
            <a:endParaRPr lang="en-US"/>
          </a:p>
        </p:txBody>
      </p:sp>
    </p:spTree>
    <p:extLst>
      <p:ext uri="{BB962C8B-B14F-4D97-AF65-F5344CB8AC3E}">
        <p14:creationId xmlns:p14="http://schemas.microsoft.com/office/powerpoint/2010/main" val="19215485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Within the B4B project we have access to a Biomass supply chain modelling tool that can compare</a:t>
            </a:r>
            <a:r>
              <a:rPr lang="en-US" baseline="0" noProof="0" dirty="0" smtClean="0"/>
              <a:t> specific scenarios for a supply chain to find out the key cost factors and for optimization</a:t>
            </a:r>
            <a:endParaRPr lang="en-US" noProof="0" dirty="0"/>
          </a:p>
        </p:txBody>
      </p:sp>
      <p:sp>
        <p:nvSpPr>
          <p:cNvPr id="4" name="Slide Number Placeholder 3"/>
          <p:cNvSpPr>
            <a:spLocks noGrp="1"/>
          </p:cNvSpPr>
          <p:nvPr>
            <p:ph type="sldNum" sz="quarter" idx="10"/>
          </p:nvPr>
        </p:nvSpPr>
        <p:spPr/>
        <p:txBody>
          <a:bodyPr/>
          <a:lstStyle/>
          <a:p>
            <a:pPr>
              <a:defRPr/>
            </a:pPr>
            <a:fld id="{35324803-88C7-4FEF-9F34-629619CF849A}" type="slidenum">
              <a:rPr lang="en-US" smtClean="0"/>
              <a:pPr>
                <a:defRPr/>
              </a:pPr>
              <a:t>48</a:t>
            </a:fld>
            <a:endParaRPr lang="en-US"/>
          </a:p>
        </p:txBody>
      </p:sp>
    </p:spTree>
    <p:extLst>
      <p:ext uri="{BB962C8B-B14F-4D97-AF65-F5344CB8AC3E}">
        <p14:creationId xmlns:p14="http://schemas.microsoft.com/office/powerpoint/2010/main" val="3634895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Example of a cereal straw supply chain scenario</a:t>
            </a:r>
            <a:r>
              <a:rPr lang="en-US" baseline="0" noProof="0" dirty="0" smtClean="0"/>
              <a:t> </a:t>
            </a:r>
          </a:p>
          <a:p>
            <a:r>
              <a:rPr lang="en-US" baseline="0" noProof="0" dirty="0" smtClean="0"/>
              <a:t>The B4B tool will be used to illustrate the main cost factors and required steps to deliver straw to a small scale biomass plant</a:t>
            </a:r>
            <a:endParaRPr lang="en-US" noProof="0" dirty="0"/>
          </a:p>
        </p:txBody>
      </p:sp>
      <p:sp>
        <p:nvSpPr>
          <p:cNvPr id="4" name="Slide Number Placeholder 3"/>
          <p:cNvSpPr>
            <a:spLocks noGrp="1"/>
          </p:cNvSpPr>
          <p:nvPr>
            <p:ph type="sldNum" sz="quarter" idx="10"/>
          </p:nvPr>
        </p:nvSpPr>
        <p:spPr/>
        <p:txBody>
          <a:bodyPr/>
          <a:lstStyle/>
          <a:p>
            <a:pPr>
              <a:defRPr/>
            </a:pPr>
            <a:fld id="{35324803-88C7-4FEF-9F34-629619CF849A}" type="slidenum">
              <a:rPr lang="en-US" smtClean="0"/>
              <a:pPr>
                <a:defRPr/>
              </a:pPr>
              <a:t>49</a:t>
            </a:fld>
            <a:endParaRPr lang="en-US"/>
          </a:p>
        </p:txBody>
      </p:sp>
    </p:spTree>
    <p:extLst>
      <p:ext uri="{BB962C8B-B14F-4D97-AF65-F5344CB8AC3E}">
        <p14:creationId xmlns:p14="http://schemas.microsoft.com/office/powerpoint/2010/main" val="38818869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First</a:t>
            </a:r>
            <a:r>
              <a:rPr lang="en-US" baseline="0" noProof="0" dirty="0" smtClean="0"/>
              <a:t> the supply chain is broken down into steps</a:t>
            </a:r>
            <a:endParaRPr lang="en-US" noProof="0" dirty="0"/>
          </a:p>
        </p:txBody>
      </p:sp>
      <p:sp>
        <p:nvSpPr>
          <p:cNvPr id="4" name="Slide Number Placeholder 3"/>
          <p:cNvSpPr>
            <a:spLocks noGrp="1"/>
          </p:cNvSpPr>
          <p:nvPr>
            <p:ph type="sldNum" sz="quarter" idx="10"/>
          </p:nvPr>
        </p:nvSpPr>
        <p:spPr/>
        <p:txBody>
          <a:bodyPr/>
          <a:lstStyle/>
          <a:p>
            <a:pPr>
              <a:defRPr/>
            </a:pPr>
            <a:fld id="{35324803-88C7-4FEF-9F34-629619CF849A}" type="slidenum">
              <a:rPr lang="en-US" smtClean="0"/>
              <a:pPr>
                <a:defRPr/>
              </a:pPr>
              <a:t>50</a:t>
            </a:fld>
            <a:endParaRPr lang="en-US"/>
          </a:p>
        </p:txBody>
      </p:sp>
    </p:spTree>
    <p:extLst>
      <p:ext uri="{BB962C8B-B14F-4D97-AF65-F5344CB8AC3E}">
        <p14:creationId xmlns:p14="http://schemas.microsoft.com/office/powerpoint/2010/main" val="12188941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Each step has  a</a:t>
            </a:r>
            <a:r>
              <a:rPr lang="en-US" baseline="0" noProof="0" dirty="0" smtClean="0"/>
              <a:t> datasheet where specific data such as equipment cost, fuel cost, personal cost, investment cost, harvesting losses, size and distances are entered.</a:t>
            </a:r>
          </a:p>
          <a:p>
            <a:r>
              <a:rPr lang="en-US" baseline="0" noProof="0" dirty="0" smtClean="0"/>
              <a:t>Often more that 300 variables for one supply chain</a:t>
            </a:r>
            <a:endParaRPr lang="en-US" noProof="0" dirty="0"/>
          </a:p>
        </p:txBody>
      </p:sp>
      <p:sp>
        <p:nvSpPr>
          <p:cNvPr id="4" name="Slide Number Placeholder 3"/>
          <p:cNvSpPr>
            <a:spLocks noGrp="1"/>
          </p:cNvSpPr>
          <p:nvPr>
            <p:ph type="sldNum" sz="quarter" idx="10"/>
          </p:nvPr>
        </p:nvSpPr>
        <p:spPr/>
        <p:txBody>
          <a:bodyPr/>
          <a:lstStyle/>
          <a:p>
            <a:pPr>
              <a:defRPr/>
            </a:pPr>
            <a:fld id="{35324803-88C7-4FEF-9F34-629619CF849A}" type="slidenum">
              <a:rPr lang="en-US" smtClean="0"/>
              <a:pPr>
                <a:defRPr/>
              </a:pPr>
              <a:t>51</a:t>
            </a:fld>
            <a:endParaRPr lang="en-US"/>
          </a:p>
        </p:txBody>
      </p:sp>
    </p:spTree>
    <p:extLst>
      <p:ext uri="{BB962C8B-B14F-4D97-AF65-F5344CB8AC3E}">
        <p14:creationId xmlns:p14="http://schemas.microsoft.com/office/powerpoint/2010/main" val="8328565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smtClean="0"/>
              <a:t>Example</a:t>
            </a:r>
            <a:r>
              <a:rPr lang="da-DK" dirty="0" smtClean="0"/>
              <a:t> of a </a:t>
            </a:r>
            <a:r>
              <a:rPr lang="da-DK" dirty="0" err="1" smtClean="0"/>
              <a:t>datasheet</a:t>
            </a:r>
            <a:r>
              <a:rPr lang="da-DK" dirty="0" smtClean="0"/>
              <a:t> and parameters to </a:t>
            </a:r>
            <a:r>
              <a:rPr lang="da-DK" dirty="0" err="1" smtClean="0"/>
              <a:t>enter</a:t>
            </a:r>
            <a:endParaRPr lang="da-DK" dirty="0"/>
          </a:p>
        </p:txBody>
      </p:sp>
      <p:sp>
        <p:nvSpPr>
          <p:cNvPr id="4" name="Slide Number Placeholder 3"/>
          <p:cNvSpPr>
            <a:spLocks noGrp="1"/>
          </p:cNvSpPr>
          <p:nvPr>
            <p:ph type="sldNum" sz="quarter" idx="10"/>
          </p:nvPr>
        </p:nvSpPr>
        <p:spPr/>
        <p:txBody>
          <a:bodyPr/>
          <a:lstStyle/>
          <a:p>
            <a:pPr>
              <a:defRPr/>
            </a:pPr>
            <a:fld id="{35324803-88C7-4FEF-9F34-629619CF849A}" type="slidenum">
              <a:rPr lang="en-US" smtClean="0"/>
              <a:pPr>
                <a:defRPr/>
              </a:pPr>
              <a:t>52</a:t>
            </a:fld>
            <a:endParaRPr lang="en-US"/>
          </a:p>
        </p:txBody>
      </p:sp>
    </p:spTree>
    <p:extLst>
      <p:ext uri="{BB962C8B-B14F-4D97-AF65-F5344CB8AC3E}">
        <p14:creationId xmlns:p14="http://schemas.microsoft.com/office/powerpoint/2010/main" val="2480980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Illustration</a:t>
            </a:r>
            <a:r>
              <a:rPr lang="en-US" baseline="0" noProof="0" dirty="0" smtClean="0"/>
              <a:t> of the storage requirements</a:t>
            </a:r>
          </a:p>
          <a:p>
            <a:endParaRPr lang="en-US" baseline="0" noProof="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noProof="0" dirty="0" smtClean="0"/>
              <a:t>The delivery to the end user from the storage is marked with red bars:</a:t>
            </a:r>
          </a:p>
          <a:p>
            <a:r>
              <a:rPr lang="en-US" baseline="0" noProof="0" dirty="0" smtClean="0"/>
              <a:t>The end-user needs 3000-6000 t straw per month, depending on the season (January 6000 t in the summer only 3000 t)</a:t>
            </a:r>
          </a:p>
          <a:p>
            <a:r>
              <a:rPr lang="en-US" baseline="0" noProof="0" dirty="0" smtClean="0"/>
              <a:t>In month 7 (July) the plant is shut down for maintenance</a:t>
            </a:r>
          </a:p>
          <a:p>
            <a:endParaRPr lang="da-DK" baseline="0" dirty="0" smtClean="0"/>
          </a:p>
          <a:p>
            <a:r>
              <a:rPr lang="da-DK" baseline="0" dirty="0" smtClean="0"/>
              <a:t>The </a:t>
            </a:r>
            <a:r>
              <a:rPr lang="da-DK" baseline="0" dirty="0" err="1" smtClean="0"/>
              <a:t>straw</a:t>
            </a:r>
            <a:r>
              <a:rPr lang="da-DK" baseline="0" dirty="0" smtClean="0"/>
              <a:t> </a:t>
            </a:r>
            <a:r>
              <a:rPr lang="da-DK" baseline="0" dirty="0" err="1" smtClean="0"/>
              <a:t>intake</a:t>
            </a:r>
            <a:r>
              <a:rPr lang="da-DK" baseline="0" dirty="0" smtClean="0"/>
              <a:t> from the </a:t>
            </a:r>
            <a:r>
              <a:rPr lang="da-DK" baseline="0" dirty="0" err="1" smtClean="0"/>
              <a:t>field</a:t>
            </a:r>
            <a:r>
              <a:rPr lang="da-DK" baseline="0" dirty="0" smtClean="0"/>
              <a:t> is marked with </a:t>
            </a:r>
            <a:r>
              <a:rPr lang="da-DK" baseline="0" dirty="0" err="1" smtClean="0"/>
              <a:t>blue</a:t>
            </a:r>
            <a:r>
              <a:rPr lang="da-DK" baseline="0" dirty="0" smtClean="0"/>
              <a:t> bars</a:t>
            </a:r>
          </a:p>
          <a:p>
            <a:r>
              <a:rPr lang="da-DK" baseline="0" dirty="0" smtClean="0"/>
              <a:t>The </a:t>
            </a:r>
            <a:r>
              <a:rPr lang="da-DK" baseline="0" dirty="0" err="1" smtClean="0"/>
              <a:t>straw</a:t>
            </a:r>
            <a:r>
              <a:rPr lang="da-DK" baseline="0" dirty="0" smtClean="0"/>
              <a:t> is harvested in August (41.000 t) and September (4500 t)</a:t>
            </a:r>
          </a:p>
          <a:p>
            <a:endParaRPr lang="da-DK" baseline="0" dirty="0" smtClean="0"/>
          </a:p>
          <a:p>
            <a:r>
              <a:rPr lang="da-DK" baseline="0" dirty="0" smtClean="0"/>
              <a:t>The </a:t>
            </a:r>
            <a:r>
              <a:rPr lang="da-DK" baseline="0" dirty="0" err="1" smtClean="0"/>
              <a:t>blue</a:t>
            </a:r>
            <a:r>
              <a:rPr lang="da-DK" baseline="0" dirty="0" smtClean="0"/>
              <a:t> line is the </a:t>
            </a:r>
            <a:r>
              <a:rPr lang="da-DK" baseline="0" dirty="0" err="1" smtClean="0"/>
              <a:t>amount</a:t>
            </a:r>
            <a:r>
              <a:rPr lang="da-DK" baseline="0" dirty="0" smtClean="0"/>
              <a:t> of </a:t>
            </a:r>
            <a:r>
              <a:rPr lang="da-DK" baseline="0" dirty="0" err="1" smtClean="0"/>
              <a:t>straw</a:t>
            </a:r>
            <a:r>
              <a:rPr lang="da-DK" baseline="0" dirty="0" smtClean="0"/>
              <a:t> in the </a:t>
            </a:r>
            <a:r>
              <a:rPr lang="da-DK" baseline="0" dirty="0" err="1" smtClean="0"/>
              <a:t>storage</a:t>
            </a:r>
            <a:r>
              <a:rPr lang="da-DK" baseline="0" dirty="0" smtClean="0"/>
              <a:t>. It is </a:t>
            </a:r>
            <a:r>
              <a:rPr lang="da-DK" baseline="0" dirty="0" err="1" smtClean="0"/>
              <a:t>highest</a:t>
            </a:r>
            <a:r>
              <a:rPr lang="da-DK" baseline="0" dirty="0" smtClean="0"/>
              <a:t> in </a:t>
            </a:r>
            <a:r>
              <a:rPr lang="da-DK" baseline="0" dirty="0" err="1" smtClean="0"/>
              <a:t>Septmber</a:t>
            </a:r>
            <a:r>
              <a:rPr lang="da-DK" baseline="0" dirty="0" smtClean="0"/>
              <a:t>, </a:t>
            </a:r>
            <a:r>
              <a:rPr lang="da-DK" baseline="0" dirty="0" err="1" smtClean="0"/>
              <a:t>after</a:t>
            </a:r>
            <a:r>
              <a:rPr lang="da-DK" baseline="0" dirty="0" smtClean="0"/>
              <a:t> the </a:t>
            </a:r>
            <a:r>
              <a:rPr lang="da-DK" baseline="0" dirty="0" err="1" smtClean="0"/>
              <a:t>harvest</a:t>
            </a:r>
            <a:r>
              <a:rPr lang="da-DK" baseline="0" dirty="0" smtClean="0"/>
              <a:t> and </a:t>
            </a:r>
            <a:r>
              <a:rPr lang="da-DK" baseline="0" dirty="0" err="1" smtClean="0"/>
              <a:t>decreasing</a:t>
            </a:r>
            <a:r>
              <a:rPr lang="da-DK" baseline="0" dirty="0" smtClean="0"/>
              <a:t> over the </a:t>
            </a:r>
            <a:r>
              <a:rPr lang="da-DK" baseline="0" dirty="0" err="1" smtClean="0"/>
              <a:t>year</a:t>
            </a:r>
            <a:r>
              <a:rPr lang="da-DK" baseline="0" dirty="0" smtClean="0"/>
              <a:t> </a:t>
            </a:r>
            <a:r>
              <a:rPr lang="da-DK" baseline="0" dirty="0" err="1" smtClean="0"/>
              <a:t>until</a:t>
            </a:r>
            <a:r>
              <a:rPr lang="da-DK" baseline="0" dirty="0" smtClean="0"/>
              <a:t> June, </a:t>
            </a:r>
            <a:r>
              <a:rPr lang="da-DK" baseline="0" dirty="0" err="1" smtClean="0"/>
              <a:t>when</a:t>
            </a:r>
            <a:r>
              <a:rPr lang="da-DK" baseline="0" dirty="0" smtClean="0"/>
              <a:t> the </a:t>
            </a:r>
            <a:r>
              <a:rPr lang="da-DK" baseline="0" dirty="0" err="1" smtClean="0"/>
              <a:t>storage</a:t>
            </a:r>
            <a:r>
              <a:rPr lang="da-DK" baseline="0" dirty="0" smtClean="0"/>
              <a:t> is </a:t>
            </a:r>
            <a:r>
              <a:rPr lang="da-DK" baseline="0" dirty="0" err="1" smtClean="0"/>
              <a:t>emptied</a:t>
            </a:r>
            <a:endParaRPr lang="da-DK" baseline="0" dirty="0" smtClean="0"/>
          </a:p>
          <a:p>
            <a:endParaRPr lang="da-DK" baseline="0" dirty="0" smtClean="0"/>
          </a:p>
          <a:p>
            <a:r>
              <a:rPr lang="da-DK" baseline="0" dirty="0" smtClean="0"/>
              <a:t>The </a:t>
            </a:r>
            <a:r>
              <a:rPr lang="da-DK" baseline="0" dirty="0" err="1" smtClean="0"/>
              <a:t>storage</a:t>
            </a:r>
            <a:r>
              <a:rPr lang="da-DK" baseline="0" dirty="0" smtClean="0"/>
              <a:t> </a:t>
            </a:r>
            <a:r>
              <a:rPr lang="da-DK" baseline="0" dirty="0" err="1" smtClean="0"/>
              <a:t>size</a:t>
            </a:r>
            <a:r>
              <a:rPr lang="da-DK" baseline="0" dirty="0" smtClean="0"/>
              <a:t> is </a:t>
            </a:r>
            <a:r>
              <a:rPr lang="da-DK" baseline="0" dirty="0" err="1" smtClean="0"/>
              <a:t>dependning</a:t>
            </a:r>
            <a:r>
              <a:rPr lang="da-DK" baseline="0" dirty="0" smtClean="0"/>
              <a:t> on the </a:t>
            </a:r>
            <a:r>
              <a:rPr lang="da-DK" baseline="0" dirty="0" err="1" smtClean="0"/>
              <a:t>yearly</a:t>
            </a:r>
            <a:r>
              <a:rPr lang="da-DK" baseline="0" dirty="0" smtClean="0"/>
              <a:t> </a:t>
            </a:r>
            <a:r>
              <a:rPr lang="da-DK" baseline="0" dirty="0" err="1" smtClean="0"/>
              <a:t>harvest</a:t>
            </a:r>
            <a:r>
              <a:rPr lang="da-DK" baseline="0" dirty="0" smtClean="0"/>
              <a:t> of </a:t>
            </a:r>
            <a:r>
              <a:rPr lang="da-DK" baseline="0" dirty="0" err="1" smtClean="0"/>
              <a:t>straw</a:t>
            </a:r>
            <a:r>
              <a:rPr lang="da-DK" baseline="0" dirty="0" smtClean="0"/>
              <a:t> and the </a:t>
            </a:r>
          </a:p>
        </p:txBody>
      </p:sp>
      <p:sp>
        <p:nvSpPr>
          <p:cNvPr id="4" name="Slide Number Placeholder 3"/>
          <p:cNvSpPr>
            <a:spLocks noGrp="1"/>
          </p:cNvSpPr>
          <p:nvPr>
            <p:ph type="sldNum" sz="quarter" idx="10"/>
          </p:nvPr>
        </p:nvSpPr>
        <p:spPr/>
        <p:txBody>
          <a:bodyPr/>
          <a:lstStyle/>
          <a:p>
            <a:pPr>
              <a:defRPr/>
            </a:pPr>
            <a:fld id="{35324803-88C7-4FEF-9F34-629619CF849A}" type="slidenum">
              <a:rPr lang="en-US" smtClean="0"/>
              <a:pPr>
                <a:defRPr/>
              </a:pPr>
              <a:t>53</a:t>
            </a:fld>
            <a:endParaRPr lang="en-US"/>
          </a:p>
        </p:txBody>
      </p:sp>
    </p:spTree>
    <p:extLst>
      <p:ext uri="{BB962C8B-B14F-4D97-AF65-F5344CB8AC3E}">
        <p14:creationId xmlns:p14="http://schemas.microsoft.com/office/powerpoint/2010/main" val="39936985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The cost of the different supply chain elements is calculated based on the input from the user (datasheet)</a:t>
            </a:r>
          </a:p>
          <a:p>
            <a:r>
              <a:rPr lang="en-US" noProof="0" dirty="0" smtClean="0"/>
              <a:t>In</a:t>
            </a:r>
            <a:r>
              <a:rPr lang="en-US" baseline="0" noProof="0" dirty="0" smtClean="0"/>
              <a:t> this case the baling process is the most expensive supply chain element with 25 Euro per ton of dry straw</a:t>
            </a:r>
          </a:p>
          <a:p>
            <a:endParaRPr lang="en-US" baseline="0" noProof="0" dirty="0" smtClean="0"/>
          </a:p>
          <a:p>
            <a:r>
              <a:rPr lang="en-US" baseline="0" noProof="0" dirty="0" smtClean="0"/>
              <a:t>The supply chain elements are connected to each other. If we skip the baling process because it is too expensive, the transport costs from and to the storage and plant, as well as the </a:t>
            </a:r>
            <a:r>
              <a:rPr lang="en-US" baseline="0" noProof="0" dirty="0" err="1" smtClean="0"/>
              <a:t>rrequired</a:t>
            </a:r>
            <a:r>
              <a:rPr lang="en-US" baseline="0" noProof="0" dirty="0" smtClean="0"/>
              <a:t> storage space would increase by factor 4-5. A supply chain optimization is therefore always a tradeoff between the costs and the overall effect on the whole supply chain</a:t>
            </a:r>
          </a:p>
          <a:p>
            <a:endParaRPr lang="da-DK" baseline="0" dirty="0" smtClean="0"/>
          </a:p>
          <a:p>
            <a:endParaRPr lang="da-DK" baseline="0" dirty="0" smtClean="0"/>
          </a:p>
          <a:p>
            <a:endParaRPr lang="da-DK" dirty="0"/>
          </a:p>
        </p:txBody>
      </p:sp>
      <p:sp>
        <p:nvSpPr>
          <p:cNvPr id="4" name="Slide Number Placeholder 3"/>
          <p:cNvSpPr>
            <a:spLocks noGrp="1"/>
          </p:cNvSpPr>
          <p:nvPr>
            <p:ph type="sldNum" sz="quarter" idx="10"/>
          </p:nvPr>
        </p:nvSpPr>
        <p:spPr/>
        <p:txBody>
          <a:bodyPr/>
          <a:lstStyle/>
          <a:p>
            <a:pPr>
              <a:defRPr/>
            </a:pPr>
            <a:fld id="{35324803-88C7-4FEF-9F34-629619CF849A}" type="slidenum">
              <a:rPr lang="en-US" smtClean="0"/>
              <a:pPr>
                <a:defRPr/>
              </a:pPr>
              <a:t>54</a:t>
            </a:fld>
            <a:endParaRPr lang="en-US"/>
          </a:p>
        </p:txBody>
      </p:sp>
    </p:spTree>
    <p:extLst>
      <p:ext uri="{BB962C8B-B14F-4D97-AF65-F5344CB8AC3E}">
        <p14:creationId xmlns:p14="http://schemas.microsoft.com/office/powerpoint/2010/main" val="10035002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Apart from costs the modeling tool can also</a:t>
            </a:r>
            <a:r>
              <a:rPr lang="en-US" baseline="0" noProof="0" dirty="0" smtClean="0"/>
              <a:t> calculate the energy consumption and CO2 emissions for each step in the supply chain</a:t>
            </a:r>
          </a:p>
          <a:p>
            <a:r>
              <a:rPr lang="en-US" baseline="0" noProof="0" dirty="0" smtClean="0"/>
              <a:t>In this case - Harvesting and bailing are the most energy intense steps in the supply chain</a:t>
            </a:r>
            <a:endParaRPr lang="en-US" noProof="0" dirty="0"/>
          </a:p>
        </p:txBody>
      </p:sp>
      <p:sp>
        <p:nvSpPr>
          <p:cNvPr id="4" name="Slide Number Placeholder 3"/>
          <p:cNvSpPr>
            <a:spLocks noGrp="1"/>
          </p:cNvSpPr>
          <p:nvPr>
            <p:ph type="sldNum" sz="quarter" idx="10"/>
          </p:nvPr>
        </p:nvSpPr>
        <p:spPr/>
        <p:txBody>
          <a:bodyPr/>
          <a:lstStyle/>
          <a:p>
            <a:pPr>
              <a:defRPr/>
            </a:pPr>
            <a:fld id="{35324803-88C7-4FEF-9F34-629619CF849A}" type="slidenum">
              <a:rPr lang="en-US" smtClean="0"/>
              <a:pPr>
                <a:defRPr/>
              </a:pPr>
              <a:t>55</a:t>
            </a:fld>
            <a:endParaRPr lang="en-US"/>
          </a:p>
        </p:txBody>
      </p:sp>
    </p:spTree>
    <p:extLst>
      <p:ext uri="{BB962C8B-B14F-4D97-AF65-F5344CB8AC3E}">
        <p14:creationId xmlns:p14="http://schemas.microsoft.com/office/powerpoint/2010/main" val="41510982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Apart from costs the modeling tool can also</a:t>
            </a:r>
            <a:r>
              <a:rPr lang="en-US" baseline="0" noProof="0" dirty="0" smtClean="0"/>
              <a:t> calculate the energy consumption and CO2 emissions for each step in the supply chain</a:t>
            </a:r>
          </a:p>
          <a:p>
            <a:r>
              <a:rPr lang="en-US" baseline="0" noProof="0" dirty="0" smtClean="0"/>
              <a:t>In this case - Harvesting and bailing are the most energy intense steps in the supply chain</a:t>
            </a:r>
            <a:endParaRPr lang="en-US" noProof="0" dirty="0"/>
          </a:p>
        </p:txBody>
      </p:sp>
      <p:sp>
        <p:nvSpPr>
          <p:cNvPr id="4" name="Slide Number Placeholder 3"/>
          <p:cNvSpPr>
            <a:spLocks noGrp="1"/>
          </p:cNvSpPr>
          <p:nvPr>
            <p:ph type="sldNum" sz="quarter" idx="10"/>
          </p:nvPr>
        </p:nvSpPr>
        <p:spPr/>
        <p:txBody>
          <a:bodyPr/>
          <a:lstStyle/>
          <a:p>
            <a:pPr>
              <a:defRPr/>
            </a:pPr>
            <a:fld id="{35324803-88C7-4FEF-9F34-629619CF849A}" type="slidenum">
              <a:rPr lang="en-US" smtClean="0"/>
              <a:pPr>
                <a:defRPr/>
              </a:pPr>
              <a:t>56</a:t>
            </a:fld>
            <a:endParaRPr lang="en-US"/>
          </a:p>
        </p:txBody>
      </p:sp>
    </p:spTree>
    <p:extLst>
      <p:ext uri="{BB962C8B-B14F-4D97-AF65-F5344CB8AC3E}">
        <p14:creationId xmlns:p14="http://schemas.microsoft.com/office/powerpoint/2010/main" val="12670097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63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540F10-ECF6-42BC-A83E-A2FA97CAB997}" type="slidenum">
              <a:rPr lang="en-US" smtClean="0"/>
              <a:pPr/>
              <a:t>57</a:t>
            </a:fld>
            <a:endParaRPr lang="en-US" smtClean="0"/>
          </a:p>
        </p:txBody>
      </p:sp>
    </p:spTree>
    <p:extLst>
      <p:ext uri="{BB962C8B-B14F-4D97-AF65-F5344CB8AC3E}">
        <p14:creationId xmlns:p14="http://schemas.microsoft.com/office/powerpoint/2010/main" val="3644721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2005" y="2348893"/>
            <a:ext cx="9089390" cy="1620771"/>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604010" y="4284716"/>
            <a:ext cx="7485380" cy="1932323"/>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138CFE7-F8BF-4D1F-ADBA-6DA49A835537}"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A71289-28F9-4BC4-B989-4AC841559D7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53A2CAE-F5EC-4156-8F7A-F594E4957815}"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8C4013-71A6-4848-BCB5-2E40B6DF4C7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705" y="4858812"/>
            <a:ext cx="9089390" cy="1501751"/>
          </a:xfrm>
        </p:spPr>
        <p:txBody>
          <a:bodyPr anchor="t"/>
          <a:lstStyle>
            <a:lvl1pPr algn="l">
              <a:defRPr sz="4600" b="1" cap="all"/>
            </a:lvl1pPr>
          </a:lstStyle>
          <a:p>
            <a:r>
              <a:rPr lang="en-US" smtClean="0"/>
              <a:t>Click to edit Master title style</a:t>
            </a:r>
            <a:endParaRPr lang="en-US"/>
          </a:p>
        </p:txBody>
      </p:sp>
      <p:sp>
        <p:nvSpPr>
          <p:cNvPr id="3" name="Text Placeholder 2"/>
          <p:cNvSpPr>
            <a:spLocks noGrp="1"/>
          </p:cNvSpPr>
          <p:nvPr>
            <p:ph type="body" idx="1"/>
          </p:nvPr>
        </p:nvSpPr>
        <p:spPr>
          <a:xfrm>
            <a:off x="844705" y="3204786"/>
            <a:ext cx="9089390" cy="1654026"/>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5D25CA1-06EE-47E4-8C39-57C6FBB6E906}"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DB28C2D-BE59-436B-906C-39A970E398E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4670"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35812"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48E63B4-5CFD-4C66-9A17-0CDD1215ABEF}"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5512824-09F7-4C02-BAE7-FCFBFD5F525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34670" y="1692533"/>
            <a:ext cx="4724775"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670" y="2397901"/>
            <a:ext cx="4724775"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432099" y="1692533"/>
            <a:ext cx="4726631"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32099" y="2397901"/>
            <a:ext cx="4726631"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B69F5A6-0B1E-4746-82E6-87286FEAFEDC}" type="datetimeFigureOut">
              <a:rPr lang="en-US"/>
              <a:pPr>
                <a:defRPr/>
              </a:pPr>
              <a:t>9/2/2016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8D5AECE-1EE1-4D13-95DB-6B73D18153F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AC07471-2B25-4010-8D42-632BF05968B2}" type="datetimeFigureOut">
              <a:rPr lang="en-US"/>
              <a:pPr>
                <a:defRPr/>
              </a:pPr>
              <a:t>9/2/2016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59CFEE4-847A-4DAA-B46F-6624F6D58C6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F82A817-D7F9-4B09-8958-5225B0C5A5C3}" type="datetimeFigureOut">
              <a:rPr lang="en-US"/>
              <a:pPr>
                <a:defRPr/>
              </a:pPr>
              <a:t>9/2/2016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24CEF9B-C925-4A00-81A4-7D5C24943CE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671" y="301050"/>
            <a:ext cx="3518055" cy="1281214"/>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4180822" y="301051"/>
            <a:ext cx="5977908" cy="64533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4671" y="1582265"/>
            <a:ext cx="3518055" cy="517211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B146032-C122-4FD2-A10F-C2EC6210802D}"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1E3370-FFB9-477B-A71C-0AC1A151555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981" y="5292884"/>
            <a:ext cx="6416040" cy="624855"/>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2095981" y="675613"/>
            <a:ext cx="6416040" cy="4536758"/>
          </a:xfrm>
        </p:spPr>
        <p:txBody>
          <a:bodyPr rtlCol="0">
            <a:normAutofit/>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pPr lvl="0"/>
            <a:endParaRPr lang="en-US" noProof="0" smtClean="0"/>
          </a:p>
        </p:txBody>
      </p:sp>
      <p:sp>
        <p:nvSpPr>
          <p:cNvPr id="4" name="Text Placeholder 3"/>
          <p:cNvSpPr>
            <a:spLocks noGrp="1"/>
          </p:cNvSpPr>
          <p:nvPr>
            <p:ph type="body" sz="half" idx="2"/>
          </p:nvPr>
        </p:nvSpPr>
        <p:spPr>
          <a:xfrm>
            <a:off x="2095981" y="5917739"/>
            <a:ext cx="6416040" cy="88739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B701E0E-3BE5-423D-9FA2-845B57110797}"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E8EE11-D8F7-4ED0-BA2C-D06499461E4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93B505C-3A1E-40EA-9994-B45211A96052}"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6E53EC-177A-477E-9148-F43C44E2431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52715" y="302802"/>
            <a:ext cx="2406015" cy="645157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4670" y="302802"/>
            <a:ext cx="7039822" cy="64515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2BA2A9E-BC1F-4643-B0C1-7315168C22FE}"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28CEA95-B5F0-43B4-990C-0DA244B936C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688" y="2349500"/>
            <a:ext cx="9090025" cy="1620838"/>
          </a:xfrm>
        </p:spPr>
        <p:txBody>
          <a:bodyPr/>
          <a:lstStyle/>
          <a:p>
            <a:r>
              <a:rPr lang="en-US" smtClean="0"/>
              <a:t>Click to edit Master title style</a:t>
            </a:r>
            <a:endParaRPr lang="en-US"/>
          </a:p>
        </p:txBody>
      </p:sp>
      <p:sp>
        <p:nvSpPr>
          <p:cNvPr id="3" name="Subtitle 2"/>
          <p:cNvSpPr>
            <a:spLocks noGrp="1"/>
          </p:cNvSpPr>
          <p:nvPr>
            <p:ph type="subTitle" idx="1"/>
          </p:nvPr>
        </p:nvSpPr>
        <p:spPr>
          <a:xfrm>
            <a:off x="1603375" y="4284663"/>
            <a:ext cx="7486650" cy="193198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4F7FE47-7DFD-4811-A9D4-9513ED02BF9E}"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734A79A-FCDE-48AA-94D8-B83465D022A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31D01C5-1901-4BE5-A8BA-31C93F0E218F}"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4D6B56-C7E5-428B-AF3A-104AC680DF01}"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550" y="4859338"/>
            <a:ext cx="9090025"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44550" y="3205163"/>
            <a:ext cx="9090025"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620F420-4764-4ACC-91A4-44A7E770DB73}"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643F319-885B-46E8-A404-8C49E1A41466}"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4988" y="1763713"/>
            <a:ext cx="4735512" cy="4991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22900" y="1763713"/>
            <a:ext cx="4735513" cy="4991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AFB52D8-94AD-4F9C-847E-83E8405486B6}"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764527-8C79-464A-B47E-63BE159D8F4A}"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34988" y="1692275"/>
            <a:ext cx="4724400"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4988" y="2397125"/>
            <a:ext cx="4724400"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432425" y="1692275"/>
            <a:ext cx="472598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432425" y="2397125"/>
            <a:ext cx="4725988" cy="4357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E6E6A30-B5CB-4648-A351-FE125F2536D5}" type="datetimeFigureOut">
              <a:rPr lang="en-US"/>
              <a:pPr>
                <a:defRPr/>
              </a:pPr>
              <a:t>9/2/2016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F5B1527-468C-4FEB-B97D-21D0DB68FF3F}"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EEB1ED9-D318-478F-866C-A80051A06262}" type="datetimeFigureOut">
              <a:rPr lang="en-US"/>
              <a:pPr>
                <a:defRPr/>
              </a:pPr>
              <a:t>9/2/2016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65DC03-4E65-4A26-8163-3D12BF05FCAA}"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C52C450-20CB-44C0-BACE-9BD66294DDEF}" type="datetimeFigureOut">
              <a:rPr lang="en-US"/>
              <a:pPr>
                <a:defRPr/>
              </a:pPr>
              <a:t>9/2/2016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197C149-885D-42FE-9120-93168D0C6CCD}"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988" y="301625"/>
            <a:ext cx="3517900" cy="128111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181475" y="301625"/>
            <a:ext cx="5976938" cy="64531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4988" y="1582738"/>
            <a:ext cx="3517900"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4D46287-315F-4127-891F-583669B390AE}"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A4539AA-EE2F-4A55-ABD3-DCA63DD4000B}"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500" y="5292725"/>
            <a:ext cx="64166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95500" y="676275"/>
            <a:ext cx="6416675" cy="453548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95500" y="5918200"/>
            <a:ext cx="6416675" cy="887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88D6F77-B045-4A02-B753-D18812AC99C1}"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2ACC1B4-82F1-42F3-8C93-7D34FEBDF6EC}"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12391CB-2664-40B2-8EF2-3E0852C5C225}"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AD12EB4-40EF-4243-B31A-2B49279DB7EC}"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53350" y="303213"/>
            <a:ext cx="2405063" cy="6451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4988" y="303213"/>
            <a:ext cx="7065962" cy="6451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DA43717-C2A4-4189-B981-B6C725D9795B}"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303C60-0112-4D60-B23B-31198399E385}"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2005" y="2348893"/>
            <a:ext cx="9089390" cy="1620771"/>
          </a:xfrm>
        </p:spPr>
        <p:txBody>
          <a:bodyPr/>
          <a:lstStyle/>
          <a:p>
            <a:r>
              <a:rPr lang="en-US" smtClean="0"/>
              <a:t>Click to edit Master title style</a:t>
            </a:r>
            <a:endParaRPr lang="en-US"/>
          </a:p>
        </p:txBody>
      </p:sp>
      <p:sp>
        <p:nvSpPr>
          <p:cNvPr id="3" name="Subtitle 2"/>
          <p:cNvSpPr>
            <a:spLocks noGrp="1"/>
          </p:cNvSpPr>
          <p:nvPr>
            <p:ph type="subTitle" idx="1"/>
          </p:nvPr>
        </p:nvSpPr>
        <p:spPr>
          <a:xfrm>
            <a:off x="1604010" y="4284716"/>
            <a:ext cx="7485380" cy="1932323"/>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CB2AF5F-E1D4-46C4-B5C1-504AD68CC7B8}"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32410ED-FC30-48AE-BFA5-5BA60BA50C39}"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7DADBD2-D933-43DE-AE71-E51614FEEF8E}"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A2C1BE4-85B6-4717-8E69-FFF7E1B1499C}"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705" y="4858812"/>
            <a:ext cx="9089390" cy="1501751"/>
          </a:xfrm>
        </p:spPr>
        <p:txBody>
          <a:bodyPr anchor="t"/>
          <a:lstStyle>
            <a:lvl1pPr algn="l">
              <a:defRPr sz="4600" b="1" cap="all"/>
            </a:lvl1pPr>
          </a:lstStyle>
          <a:p>
            <a:r>
              <a:rPr lang="en-US" smtClean="0"/>
              <a:t>Click to edit Master title style</a:t>
            </a:r>
            <a:endParaRPr lang="en-US"/>
          </a:p>
        </p:txBody>
      </p:sp>
      <p:sp>
        <p:nvSpPr>
          <p:cNvPr id="3" name="Text Placeholder 2"/>
          <p:cNvSpPr>
            <a:spLocks noGrp="1"/>
          </p:cNvSpPr>
          <p:nvPr>
            <p:ph type="body" idx="1"/>
          </p:nvPr>
        </p:nvSpPr>
        <p:spPr>
          <a:xfrm>
            <a:off x="844705" y="3204786"/>
            <a:ext cx="9089390" cy="1654026"/>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5AD1116-BAA8-4C12-AF46-430AC66C3A50}"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F9E991F-DAAF-468C-B466-A0F9C58C665F}"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4670"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35812"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78C3BB1-4C23-4824-811B-91DA5B7508FC}"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165312E-40DB-47BB-A0EE-8DF48CC78AA6}"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34670" y="1692533"/>
            <a:ext cx="4724775"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670" y="2397901"/>
            <a:ext cx="4724775"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432099" y="1692533"/>
            <a:ext cx="4726631"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32099" y="2397901"/>
            <a:ext cx="4726631"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D46E0BD-C22C-4ECD-B319-D70A3B82646D}" type="datetimeFigureOut">
              <a:rPr lang="en-US"/>
              <a:pPr>
                <a:defRPr/>
              </a:pPr>
              <a:t>9/2/2016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002B90A-B512-41D8-8643-56AFD98645F3}"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1DBE9E9-8E8A-4918-9D35-9A0D960F20E8}" type="datetimeFigureOut">
              <a:rPr lang="en-US"/>
              <a:pPr>
                <a:defRPr/>
              </a:pPr>
              <a:t>9/2/2016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553FC31-9542-4B77-889B-8F6F6D82879F}"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C380B32B-9E56-4CD5-BF49-0B4EB88B4559}" type="datetimeFigureOut">
              <a:rPr lang="en-US"/>
              <a:pPr>
                <a:defRPr/>
              </a:pPr>
              <a:t>9/2/2016</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0BD63E7F-AAC4-4D7E-8E06-35FCDC7C137C}"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671" y="301050"/>
            <a:ext cx="3518055" cy="1281214"/>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4180822" y="301051"/>
            <a:ext cx="5977908" cy="64533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4671" y="1582265"/>
            <a:ext cx="3518055" cy="517211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798BCF2-EAC7-4E79-AC38-E7FC22C60848}"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856524-D212-403E-94B7-E339812742A4}"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981" y="5292884"/>
            <a:ext cx="6416040" cy="624855"/>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2095981" y="675613"/>
            <a:ext cx="6416040" cy="4536758"/>
          </a:xfrm>
        </p:spPr>
        <p:txBody>
          <a:bodyPr rtlCol="0">
            <a:normAutofit/>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pPr lvl="0"/>
            <a:endParaRPr lang="en-US" noProof="0" smtClean="0"/>
          </a:p>
        </p:txBody>
      </p:sp>
      <p:sp>
        <p:nvSpPr>
          <p:cNvPr id="4" name="Text Placeholder 3"/>
          <p:cNvSpPr>
            <a:spLocks noGrp="1"/>
          </p:cNvSpPr>
          <p:nvPr>
            <p:ph type="body" sz="half" idx="2"/>
          </p:nvPr>
        </p:nvSpPr>
        <p:spPr>
          <a:xfrm>
            <a:off x="2095981" y="5917739"/>
            <a:ext cx="6416040" cy="88739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375488B-5C2C-4D02-9017-5C0AA6F60D6D}"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0187B00-F2FF-46C3-881C-682A82AFF0C6}"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F226C0B-4EFA-4FD9-A448-E4F7A07DE9D3}"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F3579D1-20B3-4720-BD0F-3A49D0D74289}"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52715" y="302802"/>
            <a:ext cx="2406015" cy="645157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4670" y="302802"/>
            <a:ext cx="7039822" cy="64515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AB38320-6E89-4C7E-A492-EECAC6341EF7}"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677226-CD91-4B87-9C24-DDDA804756D9}"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2005" y="2348893"/>
            <a:ext cx="9089390" cy="1620771"/>
          </a:xfrm>
        </p:spPr>
        <p:txBody>
          <a:bodyPr/>
          <a:lstStyle/>
          <a:p>
            <a:r>
              <a:rPr lang="en-US" smtClean="0"/>
              <a:t>Click to edit Master title style</a:t>
            </a:r>
            <a:endParaRPr lang="en-US"/>
          </a:p>
        </p:txBody>
      </p:sp>
      <p:sp>
        <p:nvSpPr>
          <p:cNvPr id="3" name="Subtitle 2"/>
          <p:cNvSpPr>
            <a:spLocks noGrp="1"/>
          </p:cNvSpPr>
          <p:nvPr>
            <p:ph type="subTitle" idx="1"/>
          </p:nvPr>
        </p:nvSpPr>
        <p:spPr>
          <a:xfrm>
            <a:off x="1604010" y="4284716"/>
            <a:ext cx="7485380" cy="1932323"/>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3D8327F-B879-41EF-BAA4-BF520F308BD7}"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93BE4D8-DDCE-42C9-BC85-C5635D9FA3C0}"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6DC5982-5053-4132-9BAB-1D903C0825B5}"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246EF23-D14B-4825-8EAD-ABB7EC40434E}"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705" y="4858812"/>
            <a:ext cx="9089390" cy="1501751"/>
          </a:xfrm>
        </p:spPr>
        <p:txBody>
          <a:bodyPr anchor="t"/>
          <a:lstStyle>
            <a:lvl1pPr algn="l">
              <a:defRPr sz="4600" b="1" cap="all"/>
            </a:lvl1pPr>
          </a:lstStyle>
          <a:p>
            <a:r>
              <a:rPr lang="en-US" smtClean="0"/>
              <a:t>Click to edit Master title style</a:t>
            </a:r>
            <a:endParaRPr lang="en-US"/>
          </a:p>
        </p:txBody>
      </p:sp>
      <p:sp>
        <p:nvSpPr>
          <p:cNvPr id="3" name="Text Placeholder 2"/>
          <p:cNvSpPr>
            <a:spLocks noGrp="1"/>
          </p:cNvSpPr>
          <p:nvPr>
            <p:ph type="body" idx="1"/>
          </p:nvPr>
        </p:nvSpPr>
        <p:spPr>
          <a:xfrm>
            <a:off x="844705" y="3204786"/>
            <a:ext cx="9089390" cy="1654026"/>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B961F21-C8CE-45A0-9C1D-F1077373847B}"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EAD9879-1986-45A5-AFA4-48F12F4EB4FC}"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4670"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35812"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33B2B3F-F0AE-47B0-8BD3-232C0A5D69FC}"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A118A08-EA39-47DC-8C3B-6D8C2AE55FD1}"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34670" y="1692533"/>
            <a:ext cx="4724775"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670" y="2397901"/>
            <a:ext cx="4724775"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432099" y="1692533"/>
            <a:ext cx="4726631"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32099" y="2397901"/>
            <a:ext cx="4726631"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057E05C-58B4-434B-9E77-DB8866C0FCD7}" type="datetimeFigureOut">
              <a:rPr lang="en-US"/>
              <a:pPr>
                <a:defRPr/>
              </a:pPr>
              <a:t>9/2/2016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E15B253-D0F4-4E7F-B5C0-63E26E1AB45D}"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B099C5A-6477-4A60-A70E-4F9B0241672F}" type="datetimeFigureOut">
              <a:rPr lang="en-US"/>
              <a:pPr>
                <a:defRPr/>
              </a:pPr>
              <a:t>9/2/2016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647B076-B5CE-4340-9B6F-EE7ADB6A9CA6}"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509D220-F69F-4A6A-B493-CC592162B8FF}" type="datetimeFigureOut">
              <a:rPr lang="en-US"/>
              <a:pPr>
                <a:defRPr/>
              </a:pPr>
              <a:t>9/2/2016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F7F5A5D-7FA5-4947-87D9-E0B9735617D5}"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671" y="301050"/>
            <a:ext cx="3518055" cy="1281214"/>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4180822" y="301051"/>
            <a:ext cx="5977908" cy="64533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34671" y="1582265"/>
            <a:ext cx="3518055" cy="517211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2E43071-BC14-4F8C-AE3B-7EB73DC5C66D}"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282A962-0DD5-43AB-8080-173C542FBE32}"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981" y="5292884"/>
            <a:ext cx="6416040" cy="624855"/>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2095981" y="675613"/>
            <a:ext cx="6416040" cy="4536758"/>
          </a:xfrm>
        </p:spPr>
        <p:txBody>
          <a:bodyPr rtlCol="0">
            <a:normAutofit/>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pPr lvl="0"/>
            <a:endParaRPr lang="en-US" noProof="0" smtClean="0"/>
          </a:p>
        </p:txBody>
      </p:sp>
      <p:sp>
        <p:nvSpPr>
          <p:cNvPr id="4" name="Text Placeholder 3"/>
          <p:cNvSpPr>
            <a:spLocks noGrp="1"/>
          </p:cNvSpPr>
          <p:nvPr>
            <p:ph type="body" sz="half" idx="2"/>
          </p:nvPr>
        </p:nvSpPr>
        <p:spPr>
          <a:xfrm>
            <a:off x="2095981" y="5917739"/>
            <a:ext cx="6416040" cy="88739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3454383-4DAE-496B-83C6-A2EF7A8C3B95}" type="datetimeFigureOut">
              <a:rPr lang="en-US"/>
              <a:pPr>
                <a:defRPr/>
              </a:pPr>
              <a:t>9/2/2016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F734F7-F066-45CD-BF27-B91D8CAB1F3D}"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E10029F-467D-49C1-8EA7-70D4AB8A761D}"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57B5E7-4388-45B9-8844-7B854E5EFEFF}"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52715" y="302802"/>
            <a:ext cx="2406015" cy="645157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4670" y="302802"/>
            <a:ext cx="7039822" cy="64515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1C3501B-3E6E-43A4-B4C2-E47AD5A7EDB0}" type="datetimeFigureOut">
              <a:rPr lang="en-US"/>
              <a:pPr>
                <a:defRPr/>
              </a:pPr>
              <a:t>9/2/2016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9F112F-8340-4A20-809A-1545188C8FF4}" type="slidenum">
              <a:rPr lang="en-US"/>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Punktopstilling hvid">
    <p:spTree>
      <p:nvGrpSpPr>
        <p:cNvPr id="1" name=""/>
        <p:cNvGrpSpPr/>
        <p:nvPr/>
      </p:nvGrpSpPr>
      <p:grpSpPr>
        <a:xfrm>
          <a:off x="0" y="0"/>
          <a:ext cx="0" cy="0"/>
          <a:chOff x="0" y="0"/>
          <a:chExt cx="0" cy="0"/>
        </a:xfrm>
      </p:grpSpPr>
      <p:sp>
        <p:nvSpPr>
          <p:cNvPr id="2" name="Rectangle 1"/>
          <p:cNvSpPr/>
          <p:nvPr userDrawn="1"/>
        </p:nvSpPr>
        <p:spPr>
          <a:xfrm>
            <a:off x="0" y="0"/>
            <a:ext cx="10693400" cy="7561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315"/>
          </a:p>
        </p:txBody>
      </p:sp>
      <p:sp>
        <p:nvSpPr>
          <p:cNvPr id="14" name="Text Placeholder 9"/>
          <p:cNvSpPr>
            <a:spLocks noGrp="1"/>
          </p:cNvSpPr>
          <p:nvPr>
            <p:ph type="body" sz="quarter" idx="12" hasCustomPrompt="1"/>
          </p:nvPr>
        </p:nvSpPr>
        <p:spPr>
          <a:xfrm>
            <a:off x="332733" y="1641615"/>
            <a:ext cx="9982319" cy="1552618"/>
          </a:xfrm>
          <a:prstGeom prst="rect">
            <a:avLst/>
          </a:prstGeom>
          <a:noFill/>
        </p:spPr>
        <p:txBody>
          <a:bodyPr wrap="square" lIns="288000" tIns="144000" rIns="252000" bIns="324000">
            <a:spAutoFit/>
          </a:bodyPr>
          <a:lstStyle>
            <a:lvl1pPr marL="378047" indent="-378047">
              <a:buClr>
                <a:srgbClr val="C62247"/>
              </a:buClr>
              <a:buFont typeface="Wingdings" pitchFamily="2" charset="2"/>
              <a:buChar char="§"/>
              <a:defRPr sz="2205">
                <a:solidFill>
                  <a:schemeClr val="tx1"/>
                </a:solidFill>
                <a:latin typeface="Tahoma" pitchFamily="34" charset="0"/>
                <a:ea typeface="Tahoma" pitchFamily="34" charset="0"/>
                <a:cs typeface="Tahoma" pitchFamily="34" charset="0"/>
              </a:defRPr>
            </a:lvl1pPr>
            <a:lvl2pPr marL="819102" indent="-315039">
              <a:buClr>
                <a:srgbClr val="C62247"/>
              </a:buClr>
              <a:buFont typeface="Wingdings" pitchFamily="2" charset="2"/>
              <a:buChar char="§"/>
              <a:defRPr sz="1985">
                <a:solidFill>
                  <a:schemeClr val="tx1"/>
                </a:solidFill>
                <a:latin typeface="Tahoma" pitchFamily="34" charset="0"/>
                <a:ea typeface="Tahoma" pitchFamily="34" charset="0"/>
                <a:cs typeface="Tahoma" pitchFamily="34" charset="0"/>
              </a:defRPr>
            </a:lvl2pPr>
            <a:lvl3pPr marL="1260158" indent="-252032">
              <a:buClr>
                <a:srgbClr val="C62247"/>
              </a:buClr>
              <a:buFont typeface="Wingdings" pitchFamily="2" charset="2"/>
              <a:buChar char="§"/>
              <a:defRPr sz="1764">
                <a:solidFill>
                  <a:schemeClr val="tx1"/>
                </a:solidFill>
                <a:latin typeface="Tahoma" pitchFamily="34" charset="0"/>
                <a:ea typeface="Tahoma" pitchFamily="34" charset="0"/>
                <a:cs typeface="Tahoma" pitchFamily="34" charset="0"/>
              </a:defRPr>
            </a:lvl3pPr>
            <a:lvl4pPr marL="1764221" indent="-252032">
              <a:buClr>
                <a:srgbClr val="C62247"/>
              </a:buClr>
              <a:buFont typeface="Wingdings" pitchFamily="2" charset="2"/>
              <a:buChar char="§"/>
              <a:defRPr sz="1323">
                <a:solidFill>
                  <a:schemeClr val="tx1"/>
                </a:solidFill>
                <a:latin typeface="Tahoma" pitchFamily="34" charset="0"/>
                <a:ea typeface="Tahoma" pitchFamily="34" charset="0"/>
                <a:cs typeface="Tahoma" pitchFamily="34" charset="0"/>
              </a:defRPr>
            </a:lvl4pPr>
            <a:lvl5pPr marL="2268284" indent="-252032">
              <a:buClr>
                <a:srgbClr val="C62247"/>
              </a:buClr>
              <a:buFont typeface="Wingdings" pitchFamily="2" charset="2"/>
              <a:buChar char="§"/>
              <a:defRPr sz="1544">
                <a:solidFill>
                  <a:schemeClr val="tx1"/>
                </a:solidFill>
                <a:latin typeface="Tahoma" pitchFamily="34" charset="0"/>
                <a:ea typeface="Tahoma" pitchFamily="34" charset="0"/>
                <a:cs typeface="Tahoma" pitchFamily="34" charset="0"/>
              </a:defRPr>
            </a:lvl5pPr>
          </a:lstStyle>
          <a:p>
            <a:pPr lvl="0"/>
            <a:r>
              <a:rPr lang="en-US" dirty="0" err="1" smtClean="0"/>
              <a:t>Tilføj</a:t>
            </a:r>
            <a:r>
              <a:rPr lang="en-US" dirty="0" smtClean="0"/>
              <a:t> </a:t>
            </a:r>
            <a:r>
              <a:rPr lang="en-US" dirty="0" err="1" smtClean="0"/>
              <a:t>punkt</a:t>
            </a:r>
            <a:endParaRPr lang="en-US" dirty="0" smtClean="0"/>
          </a:p>
          <a:p>
            <a:pPr lvl="1"/>
            <a:r>
              <a:rPr lang="en-US" dirty="0" smtClean="0"/>
              <a:t>2. level</a:t>
            </a:r>
          </a:p>
          <a:p>
            <a:pPr lvl="2"/>
            <a:r>
              <a:rPr lang="en-US" dirty="0" smtClean="0"/>
              <a:t>3. level</a:t>
            </a:r>
          </a:p>
        </p:txBody>
      </p:sp>
      <p:sp>
        <p:nvSpPr>
          <p:cNvPr id="15" name="Text Placeholder 3"/>
          <p:cNvSpPr>
            <a:spLocks noGrp="1"/>
          </p:cNvSpPr>
          <p:nvPr>
            <p:ph type="body" sz="quarter" idx="10" hasCustomPrompt="1"/>
          </p:nvPr>
        </p:nvSpPr>
        <p:spPr>
          <a:xfrm>
            <a:off x="334289" y="300012"/>
            <a:ext cx="7241105" cy="1349667"/>
          </a:xfrm>
          <a:prstGeom prst="rect">
            <a:avLst/>
          </a:prstGeom>
          <a:noFill/>
        </p:spPr>
        <p:txBody>
          <a:bodyPr lIns="288000" tIns="180000" rIns="252000" bIns="180000">
            <a:noAutofit/>
          </a:bodyPr>
          <a:lstStyle>
            <a:lvl1pPr marL="0" indent="0">
              <a:buNone/>
              <a:defRPr sz="3308" baseline="0">
                <a:solidFill>
                  <a:schemeClr val="tx1"/>
                </a:solidFill>
                <a:latin typeface="Tahoma" pitchFamily="34" charset="0"/>
                <a:ea typeface="Tahoma" pitchFamily="34" charset="0"/>
                <a:cs typeface="Tahoma" pitchFamily="34" charset="0"/>
              </a:defRPr>
            </a:lvl1pPr>
            <a:lvl2pPr marL="504063" indent="0">
              <a:buNone/>
              <a:defRPr sz="3087">
                <a:solidFill>
                  <a:schemeClr val="bg1"/>
                </a:solidFill>
                <a:latin typeface="Tahoma" pitchFamily="34" charset="0"/>
                <a:ea typeface="Tahoma" pitchFamily="34" charset="0"/>
                <a:cs typeface="Tahoma" pitchFamily="34" charset="0"/>
              </a:defRPr>
            </a:lvl2pPr>
            <a:lvl3pPr marL="1008126" indent="0">
              <a:buNone/>
              <a:defRPr sz="3087">
                <a:solidFill>
                  <a:schemeClr val="bg1"/>
                </a:solidFill>
                <a:latin typeface="Tahoma" pitchFamily="34" charset="0"/>
                <a:ea typeface="Tahoma" pitchFamily="34" charset="0"/>
                <a:cs typeface="Tahoma" pitchFamily="34" charset="0"/>
              </a:defRPr>
            </a:lvl3pPr>
            <a:lvl4pPr marL="1512189" indent="0">
              <a:buNone/>
              <a:defRPr sz="3087">
                <a:solidFill>
                  <a:schemeClr val="bg1"/>
                </a:solidFill>
                <a:latin typeface="Tahoma" pitchFamily="34" charset="0"/>
                <a:ea typeface="Tahoma" pitchFamily="34" charset="0"/>
                <a:cs typeface="Tahoma" pitchFamily="34" charset="0"/>
              </a:defRPr>
            </a:lvl4pPr>
            <a:lvl5pPr marL="2016252" indent="0">
              <a:buNone/>
              <a:defRPr sz="3087">
                <a:solidFill>
                  <a:schemeClr val="bg1"/>
                </a:solidFill>
                <a:latin typeface="Tahoma" pitchFamily="34" charset="0"/>
                <a:ea typeface="Tahoma" pitchFamily="34" charset="0"/>
                <a:cs typeface="Tahoma" pitchFamily="34" charset="0"/>
              </a:defRPr>
            </a:lvl5pPr>
          </a:lstStyle>
          <a:p>
            <a:pPr lvl="0"/>
            <a:r>
              <a:rPr lang="en-US" dirty="0" err="1" smtClean="0"/>
              <a:t>Tilføj</a:t>
            </a:r>
            <a:r>
              <a:rPr lang="en-US" dirty="0" smtClean="0"/>
              <a:t> </a:t>
            </a:r>
            <a:r>
              <a:rPr lang="en-US" dirty="0" err="1" smtClean="0"/>
              <a:t>Overskrift</a:t>
            </a:r>
            <a:endParaRPr lang="en-US" dirty="0" smtClean="0"/>
          </a:p>
        </p:txBody>
      </p:sp>
    </p:spTree>
    <p:extLst>
      <p:ext uri="{BB962C8B-B14F-4D97-AF65-F5344CB8AC3E}">
        <p14:creationId xmlns:p14="http://schemas.microsoft.com/office/powerpoint/2010/main" val="35742951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34988" y="303213"/>
            <a:ext cx="9623425" cy="1260475"/>
          </a:xfrm>
          <a:prstGeom prst="rect">
            <a:avLst/>
          </a:prstGeom>
          <a:noFill/>
          <a:ln w="9525">
            <a:noFill/>
            <a:miter lim="800000"/>
            <a:headEnd/>
            <a:tailEnd/>
          </a:ln>
        </p:spPr>
        <p:txBody>
          <a:bodyPr vert="horz" wrap="square" lIns="104306" tIns="52153" rIns="104306" bIns="52153"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534988" y="1763713"/>
            <a:ext cx="9623425" cy="4991100"/>
          </a:xfrm>
          <a:prstGeom prst="rect">
            <a:avLst/>
          </a:prstGeom>
          <a:noFill/>
          <a:ln w="9525">
            <a:noFill/>
            <a:miter lim="800000"/>
            <a:headEnd/>
            <a:tailEnd/>
          </a:ln>
        </p:spPr>
        <p:txBody>
          <a:bodyPr vert="horz" wrap="square" lIns="104306" tIns="52153" rIns="104306" bIns="5215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34988" y="7008813"/>
            <a:ext cx="2495550" cy="401637"/>
          </a:xfrm>
          <a:prstGeom prst="rect">
            <a:avLst/>
          </a:prstGeom>
        </p:spPr>
        <p:txBody>
          <a:bodyPr vert="horz" lIns="104306" tIns="52153" rIns="104306" bIns="52153" rtlCol="0" anchor="ctr"/>
          <a:lstStyle>
            <a:lvl1pPr algn="l" defTabSz="1043056" fontAlgn="auto">
              <a:spcBef>
                <a:spcPts val="0"/>
              </a:spcBef>
              <a:spcAft>
                <a:spcPts val="0"/>
              </a:spcAft>
              <a:defRPr sz="1400">
                <a:solidFill>
                  <a:schemeClr val="tx1">
                    <a:tint val="75000"/>
                  </a:schemeClr>
                </a:solidFill>
                <a:latin typeface="+mn-lt"/>
                <a:cs typeface="+mn-cs"/>
              </a:defRPr>
            </a:lvl1pPr>
          </a:lstStyle>
          <a:p>
            <a:pPr>
              <a:defRPr/>
            </a:pPr>
            <a:fld id="{66E7DCDB-6D91-4E76-AA58-3B60048291D7}" type="datetimeFigureOut">
              <a:rPr lang="en-US"/>
              <a:pPr>
                <a:defRPr/>
              </a:pPr>
              <a:t>9/2/2016</a:t>
            </a:fld>
            <a:endParaRPr lang="en-US"/>
          </a:p>
        </p:txBody>
      </p:sp>
      <p:sp>
        <p:nvSpPr>
          <p:cNvPr id="5" name="Footer Placeholder 4"/>
          <p:cNvSpPr>
            <a:spLocks noGrp="1"/>
          </p:cNvSpPr>
          <p:nvPr>
            <p:ph type="ftr" sz="quarter" idx="3"/>
          </p:nvPr>
        </p:nvSpPr>
        <p:spPr>
          <a:xfrm>
            <a:off x="3652838" y="7008813"/>
            <a:ext cx="3387725" cy="401637"/>
          </a:xfrm>
          <a:prstGeom prst="rect">
            <a:avLst/>
          </a:prstGeom>
        </p:spPr>
        <p:txBody>
          <a:bodyPr vert="horz" lIns="104306" tIns="52153" rIns="104306" bIns="52153" rtlCol="0" anchor="ctr"/>
          <a:lstStyle>
            <a:lvl1pPr algn="ctr" defTabSz="1043056" fontAlgn="auto">
              <a:spcBef>
                <a:spcPts val="0"/>
              </a:spcBef>
              <a:spcAft>
                <a:spcPts val="0"/>
              </a:spcAft>
              <a:defRPr sz="14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662863" y="7008813"/>
            <a:ext cx="2495550" cy="401637"/>
          </a:xfrm>
          <a:prstGeom prst="rect">
            <a:avLst/>
          </a:prstGeom>
        </p:spPr>
        <p:txBody>
          <a:bodyPr vert="horz" lIns="104306" tIns="52153" rIns="104306" bIns="52153" rtlCol="0" anchor="ctr"/>
          <a:lstStyle>
            <a:lvl1pPr algn="r" defTabSz="1043056" fontAlgn="auto">
              <a:spcBef>
                <a:spcPts val="0"/>
              </a:spcBef>
              <a:spcAft>
                <a:spcPts val="0"/>
              </a:spcAft>
              <a:defRPr sz="1400">
                <a:solidFill>
                  <a:schemeClr val="tx1">
                    <a:tint val="75000"/>
                  </a:schemeClr>
                </a:solidFill>
                <a:latin typeface="+mn-lt"/>
                <a:cs typeface="+mn-cs"/>
              </a:defRPr>
            </a:lvl1pPr>
          </a:lstStyle>
          <a:p>
            <a:pPr>
              <a:defRPr/>
            </a:pPr>
            <a:fld id="{757EB6F2-BD5C-400B-9AE3-BEC066365B3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81"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xStyles>
    <p:titleStyle>
      <a:lvl1pPr algn="ctr" defTabSz="1042988" rtl="0" eaLnBrk="0" fontAlgn="base" hangingPunct="0">
        <a:spcBef>
          <a:spcPct val="0"/>
        </a:spcBef>
        <a:spcAft>
          <a:spcPct val="0"/>
        </a:spcAft>
        <a:defRPr sz="5000" kern="1200">
          <a:solidFill>
            <a:schemeClr val="tx1"/>
          </a:solidFill>
          <a:latin typeface="+mj-lt"/>
          <a:ea typeface="+mj-ea"/>
          <a:cs typeface="+mj-cs"/>
        </a:defRPr>
      </a:lvl1pPr>
      <a:lvl2pPr algn="ctr" defTabSz="1042988" rtl="0" eaLnBrk="0" fontAlgn="base" hangingPunct="0">
        <a:spcBef>
          <a:spcPct val="0"/>
        </a:spcBef>
        <a:spcAft>
          <a:spcPct val="0"/>
        </a:spcAft>
        <a:defRPr sz="5000">
          <a:solidFill>
            <a:schemeClr val="tx1"/>
          </a:solidFill>
          <a:latin typeface="Eras Medium ITC" pitchFamily="34" charset="0"/>
        </a:defRPr>
      </a:lvl2pPr>
      <a:lvl3pPr algn="ctr" defTabSz="1042988" rtl="0" eaLnBrk="0" fontAlgn="base" hangingPunct="0">
        <a:spcBef>
          <a:spcPct val="0"/>
        </a:spcBef>
        <a:spcAft>
          <a:spcPct val="0"/>
        </a:spcAft>
        <a:defRPr sz="5000">
          <a:solidFill>
            <a:schemeClr val="tx1"/>
          </a:solidFill>
          <a:latin typeface="Eras Medium ITC" pitchFamily="34" charset="0"/>
        </a:defRPr>
      </a:lvl3pPr>
      <a:lvl4pPr algn="ctr" defTabSz="1042988" rtl="0" eaLnBrk="0" fontAlgn="base" hangingPunct="0">
        <a:spcBef>
          <a:spcPct val="0"/>
        </a:spcBef>
        <a:spcAft>
          <a:spcPct val="0"/>
        </a:spcAft>
        <a:defRPr sz="5000">
          <a:solidFill>
            <a:schemeClr val="tx1"/>
          </a:solidFill>
          <a:latin typeface="Eras Medium ITC" pitchFamily="34" charset="0"/>
        </a:defRPr>
      </a:lvl4pPr>
      <a:lvl5pPr algn="ctr" defTabSz="1042988" rtl="0" eaLnBrk="0" fontAlgn="base" hangingPunct="0">
        <a:spcBef>
          <a:spcPct val="0"/>
        </a:spcBef>
        <a:spcAft>
          <a:spcPct val="0"/>
        </a:spcAft>
        <a:defRPr sz="5000">
          <a:solidFill>
            <a:schemeClr val="tx1"/>
          </a:solidFill>
          <a:latin typeface="Eras Medium ITC" pitchFamily="34" charset="0"/>
        </a:defRPr>
      </a:lvl5pPr>
      <a:lvl6pPr marL="457200" algn="ctr" defTabSz="1042988" rtl="0" fontAlgn="base">
        <a:spcBef>
          <a:spcPct val="0"/>
        </a:spcBef>
        <a:spcAft>
          <a:spcPct val="0"/>
        </a:spcAft>
        <a:defRPr sz="5000">
          <a:solidFill>
            <a:schemeClr val="tx1"/>
          </a:solidFill>
          <a:latin typeface="Eras Medium ITC" pitchFamily="34" charset="0"/>
        </a:defRPr>
      </a:lvl6pPr>
      <a:lvl7pPr marL="914400" algn="ctr" defTabSz="1042988" rtl="0" fontAlgn="base">
        <a:spcBef>
          <a:spcPct val="0"/>
        </a:spcBef>
        <a:spcAft>
          <a:spcPct val="0"/>
        </a:spcAft>
        <a:defRPr sz="5000">
          <a:solidFill>
            <a:schemeClr val="tx1"/>
          </a:solidFill>
          <a:latin typeface="Eras Medium ITC" pitchFamily="34" charset="0"/>
        </a:defRPr>
      </a:lvl7pPr>
      <a:lvl8pPr marL="1371600" algn="ctr" defTabSz="1042988" rtl="0" fontAlgn="base">
        <a:spcBef>
          <a:spcPct val="0"/>
        </a:spcBef>
        <a:spcAft>
          <a:spcPct val="0"/>
        </a:spcAft>
        <a:defRPr sz="5000">
          <a:solidFill>
            <a:schemeClr val="tx1"/>
          </a:solidFill>
          <a:latin typeface="Eras Medium ITC" pitchFamily="34" charset="0"/>
        </a:defRPr>
      </a:lvl8pPr>
      <a:lvl9pPr marL="1828800" algn="ctr" defTabSz="1042988" rtl="0" fontAlgn="base">
        <a:spcBef>
          <a:spcPct val="0"/>
        </a:spcBef>
        <a:spcAft>
          <a:spcPct val="0"/>
        </a:spcAft>
        <a:defRPr sz="5000">
          <a:solidFill>
            <a:schemeClr val="tx1"/>
          </a:solidFill>
          <a:latin typeface="Eras Medium ITC" pitchFamily="34" charset="0"/>
        </a:defRPr>
      </a:lvl9pPr>
    </p:titleStyle>
    <p:bodyStyle>
      <a:lvl1pPr marL="390525" indent="-390525" algn="l" defTabSz="1042988" rtl="0" eaLnBrk="0" fontAlgn="base" hangingPunct="0">
        <a:spcBef>
          <a:spcPct val="20000"/>
        </a:spcBef>
        <a:spcAft>
          <a:spcPct val="0"/>
        </a:spcAft>
        <a:buFont typeface="Arial" charset="0"/>
        <a:buChar char="•"/>
        <a:defRPr sz="3700" kern="1200">
          <a:solidFill>
            <a:schemeClr val="tx1"/>
          </a:solidFill>
          <a:latin typeface="+mn-lt"/>
          <a:ea typeface="+mn-ea"/>
          <a:cs typeface="+mn-cs"/>
        </a:defRPr>
      </a:lvl1pPr>
      <a:lvl2pPr marL="846138" indent="-325438" algn="l" defTabSz="1042988" rtl="0" eaLnBrk="0" fontAlgn="base" hangingPunct="0">
        <a:spcBef>
          <a:spcPct val="20000"/>
        </a:spcBef>
        <a:spcAft>
          <a:spcPct val="0"/>
        </a:spcAft>
        <a:buFont typeface="Arial" charset="0"/>
        <a:buChar char="–"/>
        <a:defRPr sz="3200" kern="1200">
          <a:solidFill>
            <a:schemeClr val="tx1"/>
          </a:solidFill>
          <a:latin typeface="+mn-lt"/>
          <a:ea typeface="+mn-ea"/>
          <a:cs typeface="+mn-cs"/>
        </a:defRPr>
      </a:lvl2pPr>
      <a:lvl3pPr marL="1303338" indent="-260350" algn="l" defTabSz="1042988" rtl="0" eaLnBrk="0" fontAlgn="base" hangingPunct="0">
        <a:spcBef>
          <a:spcPct val="20000"/>
        </a:spcBef>
        <a:spcAft>
          <a:spcPct val="0"/>
        </a:spcAft>
        <a:buFont typeface="Arial" charset="0"/>
        <a:buChar char="•"/>
        <a:defRPr sz="2700" kern="1200">
          <a:solidFill>
            <a:schemeClr val="tx1"/>
          </a:solidFill>
          <a:latin typeface="+mn-lt"/>
          <a:ea typeface="+mn-ea"/>
          <a:cs typeface="+mn-cs"/>
        </a:defRPr>
      </a:lvl3pPr>
      <a:lvl4pPr marL="1824038" indent="-260350" algn="l" defTabSz="1042988" rtl="0" eaLnBrk="0" fontAlgn="base" hangingPunct="0">
        <a:spcBef>
          <a:spcPct val="20000"/>
        </a:spcBef>
        <a:spcAft>
          <a:spcPct val="0"/>
        </a:spcAft>
        <a:buFont typeface="Arial" charset="0"/>
        <a:buChar char="–"/>
        <a:defRPr sz="2300" kern="1200">
          <a:solidFill>
            <a:schemeClr val="tx1"/>
          </a:solidFill>
          <a:latin typeface="+mn-lt"/>
          <a:ea typeface="+mn-ea"/>
          <a:cs typeface="+mn-cs"/>
        </a:defRPr>
      </a:lvl4pPr>
      <a:lvl5pPr marL="2346325" indent="-260350" algn="l" defTabSz="1042988" rtl="0" eaLnBrk="0" fontAlgn="base" hangingPunct="0">
        <a:spcBef>
          <a:spcPct val="20000"/>
        </a:spcBef>
        <a:spcAft>
          <a:spcPct val="0"/>
        </a:spcAft>
        <a:buFont typeface="Arial" charset="0"/>
        <a:buChar char="»"/>
        <a:defRPr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534988" y="303213"/>
            <a:ext cx="9623425" cy="12604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534988" y="1763713"/>
            <a:ext cx="9623425" cy="4991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34988" y="7008813"/>
            <a:ext cx="2495550" cy="401637"/>
          </a:xfrm>
          <a:prstGeom prst="rect">
            <a:avLst/>
          </a:prstGeom>
        </p:spPr>
        <p:txBody>
          <a:bodyPr vert="horz" lIns="91440" tIns="45720" rIns="91440" bIns="45720" rtlCol="0" anchor="ctr"/>
          <a:lstStyle>
            <a:lvl1pPr algn="l" defTabSz="1043056" fontAlgn="auto">
              <a:spcBef>
                <a:spcPts val="0"/>
              </a:spcBef>
              <a:spcAft>
                <a:spcPts val="0"/>
              </a:spcAft>
              <a:defRPr sz="1200">
                <a:solidFill>
                  <a:schemeClr val="tx1">
                    <a:tint val="75000"/>
                  </a:schemeClr>
                </a:solidFill>
                <a:latin typeface="+mn-lt"/>
                <a:cs typeface="+mn-cs"/>
              </a:defRPr>
            </a:lvl1pPr>
          </a:lstStyle>
          <a:p>
            <a:pPr>
              <a:defRPr/>
            </a:pPr>
            <a:fld id="{27713364-0CD8-4EC8-9405-B5B8D8F4AECB}" type="datetimeFigureOut">
              <a:rPr lang="en-US"/>
              <a:pPr>
                <a:defRPr/>
              </a:pPr>
              <a:t>9/2/2016</a:t>
            </a:fld>
            <a:endParaRPr lang="en-US"/>
          </a:p>
        </p:txBody>
      </p:sp>
      <p:sp>
        <p:nvSpPr>
          <p:cNvPr id="5" name="Footer Placeholder 4"/>
          <p:cNvSpPr>
            <a:spLocks noGrp="1"/>
          </p:cNvSpPr>
          <p:nvPr>
            <p:ph type="ftr" sz="quarter" idx="3"/>
          </p:nvPr>
        </p:nvSpPr>
        <p:spPr>
          <a:xfrm>
            <a:off x="3652838" y="7008813"/>
            <a:ext cx="3387725" cy="401637"/>
          </a:xfrm>
          <a:prstGeom prst="rect">
            <a:avLst/>
          </a:prstGeom>
        </p:spPr>
        <p:txBody>
          <a:bodyPr vert="horz" lIns="91440" tIns="45720" rIns="91440" bIns="45720" rtlCol="0" anchor="ctr"/>
          <a:lstStyle>
            <a:lvl1pPr algn="ctr" defTabSz="1043056"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662863" y="7008813"/>
            <a:ext cx="2495550" cy="401637"/>
          </a:xfrm>
          <a:prstGeom prst="rect">
            <a:avLst/>
          </a:prstGeom>
        </p:spPr>
        <p:txBody>
          <a:bodyPr vert="horz" lIns="91440" tIns="45720" rIns="91440" bIns="45720" rtlCol="0" anchor="ctr"/>
          <a:lstStyle>
            <a:lvl1pPr algn="r" defTabSz="1043056" fontAlgn="auto">
              <a:spcBef>
                <a:spcPts val="0"/>
              </a:spcBef>
              <a:spcAft>
                <a:spcPts val="0"/>
              </a:spcAft>
              <a:defRPr sz="1200">
                <a:solidFill>
                  <a:schemeClr val="tx1">
                    <a:tint val="75000"/>
                  </a:schemeClr>
                </a:solidFill>
                <a:latin typeface="+mn-lt"/>
                <a:cs typeface="+mn-cs"/>
              </a:defRPr>
            </a:lvl1pPr>
          </a:lstStyle>
          <a:p>
            <a:pPr>
              <a:defRPr/>
            </a:pPr>
            <a:fld id="{AC81C9F9-2CC0-4397-8E9E-1390559C299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82" r:id="rId6"/>
    <p:sldLayoutId id="2147483855" r:id="rId7"/>
    <p:sldLayoutId id="2147483856" r:id="rId8"/>
    <p:sldLayoutId id="2147483857" r:id="rId9"/>
    <p:sldLayoutId id="2147483858" r:id="rId10"/>
    <p:sldLayoutId id="21474838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Eras Medium ITC" pitchFamily="34" charset="0"/>
        </a:defRPr>
      </a:lvl2pPr>
      <a:lvl3pPr algn="ctr" rtl="0" eaLnBrk="0" fontAlgn="base" hangingPunct="0">
        <a:spcBef>
          <a:spcPct val="0"/>
        </a:spcBef>
        <a:spcAft>
          <a:spcPct val="0"/>
        </a:spcAft>
        <a:defRPr sz="4400">
          <a:solidFill>
            <a:schemeClr val="tx1"/>
          </a:solidFill>
          <a:latin typeface="Eras Medium ITC" pitchFamily="34" charset="0"/>
        </a:defRPr>
      </a:lvl3pPr>
      <a:lvl4pPr algn="ctr" rtl="0" eaLnBrk="0" fontAlgn="base" hangingPunct="0">
        <a:spcBef>
          <a:spcPct val="0"/>
        </a:spcBef>
        <a:spcAft>
          <a:spcPct val="0"/>
        </a:spcAft>
        <a:defRPr sz="4400">
          <a:solidFill>
            <a:schemeClr val="tx1"/>
          </a:solidFill>
          <a:latin typeface="Eras Medium ITC" pitchFamily="34" charset="0"/>
        </a:defRPr>
      </a:lvl4pPr>
      <a:lvl5pPr algn="ctr" rtl="0" eaLnBrk="0" fontAlgn="base" hangingPunct="0">
        <a:spcBef>
          <a:spcPct val="0"/>
        </a:spcBef>
        <a:spcAft>
          <a:spcPct val="0"/>
        </a:spcAft>
        <a:defRPr sz="4400">
          <a:solidFill>
            <a:schemeClr val="tx1"/>
          </a:solidFill>
          <a:latin typeface="Eras Medium ITC" pitchFamily="34" charset="0"/>
        </a:defRPr>
      </a:lvl5pPr>
      <a:lvl6pPr marL="457200" algn="ctr" rtl="0" fontAlgn="base">
        <a:spcBef>
          <a:spcPct val="0"/>
        </a:spcBef>
        <a:spcAft>
          <a:spcPct val="0"/>
        </a:spcAft>
        <a:defRPr sz="4400">
          <a:solidFill>
            <a:schemeClr val="tx1"/>
          </a:solidFill>
          <a:latin typeface="Eras Medium ITC" pitchFamily="34" charset="0"/>
        </a:defRPr>
      </a:lvl6pPr>
      <a:lvl7pPr marL="914400" algn="ctr" rtl="0" fontAlgn="base">
        <a:spcBef>
          <a:spcPct val="0"/>
        </a:spcBef>
        <a:spcAft>
          <a:spcPct val="0"/>
        </a:spcAft>
        <a:defRPr sz="4400">
          <a:solidFill>
            <a:schemeClr val="tx1"/>
          </a:solidFill>
          <a:latin typeface="Eras Medium ITC" pitchFamily="34" charset="0"/>
        </a:defRPr>
      </a:lvl7pPr>
      <a:lvl8pPr marL="1371600" algn="ctr" rtl="0" fontAlgn="base">
        <a:spcBef>
          <a:spcPct val="0"/>
        </a:spcBef>
        <a:spcAft>
          <a:spcPct val="0"/>
        </a:spcAft>
        <a:defRPr sz="4400">
          <a:solidFill>
            <a:schemeClr val="tx1"/>
          </a:solidFill>
          <a:latin typeface="Eras Medium ITC" pitchFamily="34" charset="0"/>
        </a:defRPr>
      </a:lvl8pPr>
      <a:lvl9pPr marL="1828800" algn="ctr" rtl="0" fontAlgn="base">
        <a:spcBef>
          <a:spcPct val="0"/>
        </a:spcBef>
        <a:spcAft>
          <a:spcPct val="0"/>
        </a:spcAft>
        <a:defRPr sz="4400">
          <a:solidFill>
            <a:schemeClr val="tx1"/>
          </a:solidFill>
          <a:latin typeface="Eras Medium ITC"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534988" y="303213"/>
            <a:ext cx="9623425" cy="1260475"/>
          </a:xfrm>
          <a:prstGeom prst="rect">
            <a:avLst/>
          </a:prstGeom>
          <a:noFill/>
          <a:ln w="9525">
            <a:noFill/>
            <a:miter lim="800000"/>
            <a:headEnd/>
            <a:tailEnd/>
          </a:ln>
        </p:spPr>
        <p:txBody>
          <a:bodyPr vert="horz" wrap="square" lIns="104306" tIns="52153" rIns="104306" bIns="52153"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534988" y="1763713"/>
            <a:ext cx="9623425" cy="4991100"/>
          </a:xfrm>
          <a:prstGeom prst="rect">
            <a:avLst/>
          </a:prstGeom>
          <a:noFill/>
          <a:ln w="9525">
            <a:noFill/>
            <a:miter lim="800000"/>
            <a:headEnd/>
            <a:tailEnd/>
          </a:ln>
        </p:spPr>
        <p:txBody>
          <a:bodyPr vert="horz" wrap="square" lIns="104306" tIns="52153" rIns="104306" bIns="5215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34988" y="7008813"/>
            <a:ext cx="2495550" cy="401637"/>
          </a:xfrm>
          <a:prstGeom prst="rect">
            <a:avLst/>
          </a:prstGeom>
        </p:spPr>
        <p:txBody>
          <a:bodyPr vert="horz" lIns="104306" tIns="52153" rIns="104306" bIns="52153" rtlCol="0" anchor="ctr"/>
          <a:lstStyle>
            <a:lvl1pPr algn="l" defTabSz="1043056" fontAlgn="auto">
              <a:spcBef>
                <a:spcPts val="0"/>
              </a:spcBef>
              <a:spcAft>
                <a:spcPts val="0"/>
              </a:spcAft>
              <a:defRPr sz="1400">
                <a:solidFill>
                  <a:schemeClr val="tx1">
                    <a:tint val="75000"/>
                  </a:schemeClr>
                </a:solidFill>
                <a:latin typeface="+mn-lt"/>
                <a:cs typeface="+mn-cs"/>
              </a:defRPr>
            </a:lvl1pPr>
          </a:lstStyle>
          <a:p>
            <a:pPr>
              <a:defRPr/>
            </a:pPr>
            <a:fld id="{949707E3-61E0-4F72-9C31-26F352DA7010}" type="datetimeFigureOut">
              <a:rPr lang="en-US"/>
              <a:pPr>
                <a:defRPr/>
              </a:pPr>
              <a:t>9/2/2016</a:t>
            </a:fld>
            <a:endParaRPr lang="en-US"/>
          </a:p>
        </p:txBody>
      </p:sp>
      <p:sp>
        <p:nvSpPr>
          <p:cNvPr id="5" name="Footer Placeholder 4"/>
          <p:cNvSpPr>
            <a:spLocks noGrp="1"/>
          </p:cNvSpPr>
          <p:nvPr>
            <p:ph type="ftr" sz="quarter" idx="3"/>
          </p:nvPr>
        </p:nvSpPr>
        <p:spPr>
          <a:xfrm>
            <a:off x="3652838" y="7008813"/>
            <a:ext cx="3387725" cy="401637"/>
          </a:xfrm>
          <a:prstGeom prst="rect">
            <a:avLst/>
          </a:prstGeom>
        </p:spPr>
        <p:txBody>
          <a:bodyPr vert="horz" lIns="104306" tIns="52153" rIns="104306" bIns="52153" rtlCol="0" anchor="ctr"/>
          <a:lstStyle>
            <a:lvl1pPr algn="ctr" defTabSz="1043056" fontAlgn="auto">
              <a:spcBef>
                <a:spcPts val="0"/>
              </a:spcBef>
              <a:spcAft>
                <a:spcPts val="0"/>
              </a:spcAft>
              <a:defRPr sz="14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662863" y="7008813"/>
            <a:ext cx="2495550" cy="401637"/>
          </a:xfrm>
          <a:prstGeom prst="rect">
            <a:avLst/>
          </a:prstGeom>
        </p:spPr>
        <p:txBody>
          <a:bodyPr vert="horz" lIns="104306" tIns="52153" rIns="104306" bIns="52153" rtlCol="0" anchor="ctr"/>
          <a:lstStyle>
            <a:lvl1pPr algn="r" defTabSz="1043056" fontAlgn="auto">
              <a:spcBef>
                <a:spcPts val="0"/>
              </a:spcBef>
              <a:spcAft>
                <a:spcPts val="0"/>
              </a:spcAft>
              <a:defRPr sz="1400">
                <a:solidFill>
                  <a:schemeClr val="tx1">
                    <a:tint val="75000"/>
                  </a:schemeClr>
                </a:solidFill>
                <a:latin typeface="+mn-lt"/>
                <a:cs typeface="+mn-cs"/>
              </a:defRPr>
            </a:lvl1pPr>
          </a:lstStyle>
          <a:p>
            <a:pPr>
              <a:defRPr/>
            </a:pPr>
            <a:fld id="{6531F6D2-674F-4F64-99EA-A3836E59124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83" r:id="rId7"/>
    <p:sldLayoutId id="2147483866" r:id="rId8"/>
    <p:sldLayoutId id="2147483867" r:id="rId9"/>
    <p:sldLayoutId id="2147483868" r:id="rId10"/>
    <p:sldLayoutId id="2147483869" r:id="rId11"/>
  </p:sldLayoutIdLst>
  <p:txStyles>
    <p:titleStyle>
      <a:lvl1pPr algn="ctr" defTabSz="1042988" rtl="0" eaLnBrk="0" fontAlgn="base" hangingPunct="0">
        <a:spcBef>
          <a:spcPct val="0"/>
        </a:spcBef>
        <a:spcAft>
          <a:spcPct val="0"/>
        </a:spcAft>
        <a:defRPr sz="5000" kern="1200">
          <a:solidFill>
            <a:schemeClr val="tx1"/>
          </a:solidFill>
          <a:latin typeface="+mj-lt"/>
          <a:ea typeface="+mj-ea"/>
          <a:cs typeface="+mj-cs"/>
        </a:defRPr>
      </a:lvl1pPr>
      <a:lvl2pPr algn="ctr" defTabSz="1042988" rtl="0" eaLnBrk="0" fontAlgn="base" hangingPunct="0">
        <a:spcBef>
          <a:spcPct val="0"/>
        </a:spcBef>
        <a:spcAft>
          <a:spcPct val="0"/>
        </a:spcAft>
        <a:defRPr sz="5000">
          <a:solidFill>
            <a:schemeClr val="tx1"/>
          </a:solidFill>
          <a:latin typeface="Eras Medium ITC" pitchFamily="34" charset="0"/>
        </a:defRPr>
      </a:lvl2pPr>
      <a:lvl3pPr algn="ctr" defTabSz="1042988" rtl="0" eaLnBrk="0" fontAlgn="base" hangingPunct="0">
        <a:spcBef>
          <a:spcPct val="0"/>
        </a:spcBef>
        <a:spcAft>
          <a:spcPct val="0"/>
        </a:spcAft>
        <a:defRPr sz="5000">
          <a:solidFill>
            <a:schemeClr val="tx1"/>
          </a:solidFill>
          <a:latin typeface="Eras Medium ITC" pitchFamily="34" charset="0"/>
        </a:defRPr>
      </a:lvl3pPr>
      <a:lvl4pPr algn="ctr" defTabSz="1042988" rtl="0" eaLnBrk="0" fontAlgn="base" hangingPunct="0">
        <a:spcBef>
          <a:spcPct val="0"/>
        </a:spcBef>
        <a:spcAft>
          <a:spcPct val="0"/>
        </a:spcAft>
        <a:defRPr sz="5000">
          <a:solidFill>
            <a:schemeClr val="tx1"/>
          </a:solidFill>
          <a:latin typeface="Eras Medium ITC" pitchFamily="34" charset="0"/>
        </a:defRPr>
      </a:lvl4pPr>
      <a:lvl5pPr algn="ctr" defTabSz="1042988" rtl="0" eaLnBrk="0" fontAlgn="base" hangingPunct="0">
        <a:spcBef>
          <a:spcPct val="0"/>
        </a:spcBef>
        <a:spcAft>
          <a:spcPct val="0"/>
        </a:spcAft>
        <a:defRPr sz="5000">
          <a:solidFill>
            <a:schemeClr val="tx1"/>
          </a:solidFill>
          <a:latin typeface="Eras Medium ITC" pitchFamily="34" charset="0"/>
        </a:defRPr>
      </a:lvl5pPr>
      <a:lvl6pPr marL="457200" algn="ctr" defTabSz="1042988" rtl="0" fontAlgn="base">
        <a:spcBef>
          <a:spcPct val="0"/>
        </a:spcBef>
        <a:spcAft>
          <a:spcPct val="0"/>
        </a:spcAft>
        <a:defRPr sz="5000">
          <a:solidFill>
            <a:schemeClr val="tx1"/>
          </a:solidFill>
          <a:latin typeface="Eras Medium ITC" pitchFamily="34" charset="0"/>
        </a:defRPr>
      </a:lvl6pPr>
      <a:lvl7pPr marL="914400" algn="ctr" defTabSz="1042988" rtl="0" fontAlgn="base">
        <a:spcBef>
          <a:spcPct val="0"/>
        </a:spcBef>
        <a:spcAft>
          <a:spcPct val="0"/>
        </a:spcAft>
        <a:defRPr sz="5000">
          <a:solidFill>
            <a:schemeClr val="tx1"/>
          </a:solidFill>
          <a:latin typeface="Eras Medium ITC" pitchFamily="34" charset="0"/>
        </a:defRPr>
      </a:lvl7pPr>
      <a:lvl8pPr marL="1371600" algn="ctr" defTabSz="1042988" rtl="0" fontAlgn="base">
        <a:spcBef>
          <a:spcPct val="0"/>
        </a:spcBef>
        <a:spcAft>
          <a:spcPct val="0"/>
        </a:spcAft>
        <a:defRPr sz="5000">
          <a:solidFill>
            <a:schemeClr val="tx1"/>
          </a:solidFill>
          <a:latin typeface="Eras Medium ITC" pitchFamily="34" charset="0"/>
        </a:defRPr>
      </a:lvl8pPr>
      <a:lvl9pPr marL="1828800" algn="ctr" defTabSz="1042988" rtl="0" fontAlgn="base">
        <a:spcBef>
          <a:spcPct val="0"/>
        </a:spcBef>
        <a:spcAft>
          <a:spcPct val="0"/>
        </a:spcAft>
        <a:defRPr sz="5000">
          <a:solidFill>
            <a:schemeClr val="tx1"/>
          </a:solidFill>
          <a:latin typeface="Eras Medium ITC" pitchFamily="34" charset="0"/>
        </a:defRPr>
      </a:lvl9pPr>
    </p:titleStyle>
    <p:bodyStyle>
      <a:lvl1pPr marL="390525" indent="-390525" algn="l" defTabSz="1042988" rtl="0" eaLnBrk="0" fontAlgn="base" hangingPunct="0">
        <a:spcBef>
          <a:spcPct val="20000"/>
        </a:spcBef>
        <a:spcAft>
          <a:spcPct val="0"/>
        </a:spcAft>
        <a:buFont typeface="Arial" charset="0"/>
        <a:buChar char="•"/>
        <a:defRPr sz="3700" kern="1200">
          <a:solidFill>
            <a:schemeClr val="tx1"/>
          </a:solidFill>
          <a:latin typeface="+mn-lt"/>
          <a:ea typeface="+mn-ea"/>
          <a:cs typeface="+mn-cs"/>
        </a:defRPr>
      </a:lvl1pPr>
      <a:lvl2pPr marL="846138" indent="-325438" algn="l" defTabSz="1042988" rtl="0" eaLnBrk="0" fontAlgn="base" hangingPunct="0">
        <a:spcBef>
          <a:spcPct val="20000"/>
        </a:spcBef>
        <a:spcAft>
          <a:spcPct val="0"/>
        </a:spcAft>
        <a:buFont typeface="Arial" charset="0"/>
        <a:buChar char="–"/>
        <a:defRPr sz="3200" kern="1200">
          <a:solidFill>
            <a:schemeClr val="tx1"/>
          </a:solidFill>
          <a:latin typeface="+mn-lt"/>
          <a:ea typeface="+mn-ea"/>
          <a:cs typeface="+mn-cs"/>
        </a:defRPr>
      </a:lvl2pPr>
      <a:lvl3pPr marL="1303338" indent="-260350" algn="l" defTabSz="1042988" rtl="0" eaLnBrk="0" fontAlgn="base" hangingPunct="0">
        <a:spcBef>
          <a:spcPct val="20000"/>
        </a:spcBef>
        <a:spcAft>
          <a:spcPct val="0"/>
        </a:spcAft>
        <a:buFont typeface="Arial" charset="0"/>
        <a:buChar char="•"/>
        <a:defRPr sz="2700" kern="1200">
          <a:solidFill>
            <a:schemeClr val="tx1"/>
          </a:solidFill>
          <a:latin typeface="+mn-lt"/>
          <a:ea typeface="+mn-ea"/>
          <a:cs typeface="+mn-cs"/>
        </a:defRPr>
      </a:lvl3pPr>
      <a:lvl4pPr marL="1824038" indent="-260350" algn="l" defTabSz="1042988" rtl="0" eaLnBrk="0" fontAlgn="base" hangingPunct="0">
        <a:spcBef>
          <a:spcPct val="20000"/>
        </a:spcBef>
        <a:spcAft>
          <a:spcPct val="0"/>
        </a:spcAft>
        <a:buFont typeface="Arial" charset="0"/>
        <a:buChar char="–"/>
        <a:defRPr sz="2300" kern="1200">
          <a:solidFill>
            <a:schemeClr val="tx1"/>
          </a:solidFill>
          <a:latin typeface="+mn-lt"/>
          <a:ea typeface="+mn-ea"/>
          <a:cs typeface="+mn-cs"/>
        </a:defRPr>
      </a:lvl4pPr>
      <a:lvl5pPr marL="2346325" indent="-260350" algn="l" defTabSz="1042988" rtl="0" eaLnBrk="0" fontAlgn="base" hangingPunct="0">
        <a:spcBef>
          <a:spcPct val="20000"/>
        </a:spcBef>
        <a:spcAft>
          <a:spcPct val="0"/>
        </a:spcAft>
        <a:buFont typeface="Arial" charset="0"/>
        <a:buChar char="»"/>
        <a:defRPr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lum/>
          </a:blip>
          <a:srcRect/>
          <a:stretch>
            <a:fillRect/>
          </a:stretch>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534988" y="303213"/>
            <a:ext cx="9623425" cy="1260475"/>
          </a:xfrm>
          <a:prstGeom prst="rect">
            <a:avLst/>
          </a:prstGeom>
          <a:noFill/>
          <a:ln w="9525">
            <a:noFill/>
            <a:miter lim="800000"/>
            <a:headEnd/>
            <a:tailEnd/>
          </a:ln>
        </p:spPr>
        <p:txBody>
          <a:bodyPr vert="horz" wrap="square" lIns="104306" tIns="52153" rIns="104306" bIns="52153"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534988" y="1763713"/>
            <a:ext cx="9623425" cy="4991100"/>
          </a:xfrm>
          <a:prstGeom prst="rect">
            <a:avLst/>
          </a:prstGeom>
          <a:noFill/>
          <a:ln w="9525">
            <a:noFill/>
            <a:miter lim="800000"/>
            <a:headEnd/>
            <a:tailEnd/>
          </a:ln>
        </p:spPr>
        <p:txBody>
          <a:bodyPr vert="horz" wrap="square" lIns="104306" tIns="52153" rIns="104306" bIns="5215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34988" y="7008813"/>
            <a:ext cx="2495550" cy="401637"/>
          </a:xfrm>
          <a:prstGeom prst="rect">
            <a:avLst/>
          </a:prstGeom>
        </p:spPr>
        <p:txBody>
          <a:bodyPr vert="horz" lIns="104306" tIns="52153" rIns="104306" bIns="52153" rtlCol="0" anchor="ctr"/>
          <a:lstStyle>
            <a:lvl1pPr algn="l" defTabSz="1043056" fontAlgn="auto">
              <a:spcBef>
                <a:spcPts val="0"/>
              </a:spcBef>
              <a:spcAft>
                <a:spcPts val="0"/>
              </a:spcAft>
              <a:defRPr sz="1400">
                <a:solidFill>
                  <a:schemeClr val="tx1">
                    <a:tint val="75000"/>
                  </a:schemeClr>
                </a:solidFill>
                <a:latin typeface="+mn-lt"/>
                <a:cs typeface="+mn-cs"/>
              </a:defRPr>
            </a:lvl1pPr>
          </a:lstStyle>
          <a:p>
            <a:pPr>
              <a:defRPr/>
            </a:pPr>
            <a:fld id="{6E8D8657-4E11-4F0D-BCCE-D3989CA14366}" type="datetimeFigureOut">
              <a:rPr lang="en-US"/>
              <a:pPr>
                <a:defRPr/>
              </a:pPr>
              <a:t>9/2/2016</a:t>
            </a:fld>
            <a:endParaRPr lang="en-US"/>
          </a:p>
        </p:txBody>
      </p:sp>
      <p:sp>
        <p:nvSpPr>
          <p:cNvPr id="5" name="Footer Placeholder 4"/>
          <p:cNvSpPr>
            <a:spLocks noGrp="1"/>
          </p:cNvSpPr>
          <p:nvPr>
            <p:ph type="ftr" sz="quarter" idx="3"/>
          </p:nvPr>
        </p:nvSpPr>
        <p:spPr>
          <a:xfrm>
            <a:off x="3652838" y="7008813"/>
            <a:ext cx="3387725" cy="401637"/>
          </a:xfrm>
          <a:prstGeom prst="rect">
            <a:avLst/>
          </a:prstGeom>
        </p:spPr>
        <p:txBody>
          <a:bodyPr vert="horz" lIns="104306" tIns="52153" rIns="104306" bIns="52153" rtlCol="0" anchor="ctr"/>
          <a:lstStyle>
            <a:lvl1pPr algn="ctr" defTabSz="1043056" fontAlgn="auto">
              <a:spcBef>
                <a:spcPts val="0"/>
              </a:spcBef>
              <a:spcAft>
                <a:spcPts val="0"/>
              </a:spcAft>
              <a:defRPr sz="14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662863" y="7008813"/>
            <a:ext cx="2495550" cy="401637"/>
          </a:xfrm>
          <a:prstGeom prst="rect">
            <a:avLst/>
          </a:prstGeom>
        </p:spPr>
        <p:txBody>
          <a:bodyPr vert="horz" lIns="104306" tIns="52153" rIns="104306" bIns="52153" rtlCol="0" anchor="ctr"/>
          <a:lstStyle>
            <a:lvl1pPr algn="r" defTabSz="1043056" fontAlgn="auto">
              <a:spcBef>
                <a:spcPts val="0"/>
              </a:spcBef>
              <a:spcAft>
                <a:spcPts val="0"/>
              </a:spcAft>
              <a:defRPr sz="1400">
                <a:solidFill>
                  <a:schemeClr val="tx1">
                    <a:tint val="75000"/>
                  </a:schemeClr>
                </a:solidFill>
                <a:latin typeface="+mn-lt"/>
                <a:cs typeface="+mn-cs"/>
              </a:defRPr>
            </a:lvl1pPr>
          </a:lstStyle>
          <a:p>
            <a:pPr>
              <a:defRPr/>
            </a:pPr>
            <a:fld id="{8A37FD10-948A-4F9D-AEB0-B9607522EA7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4" r:id="rId12"/>
  </p:sldLayoutIdLst>
  <p:txStyles>
    <p:titleStyle>
      <a:lvl1pPr algn="ctr" defTabSz="1042988" rtl="0" eaLnBrk="0" fontAlgn="base" hangingPunct="0">
        <a:spcBef>
          <a:spcPct val="0"/>
        </a:spcBef>
        <a:spcAft>
          <a:spcPct val="0"/>
        </a:spcAft>
        <a:defRPr sz="5000" kern="1200">
          <a:solidFill>
            <a:schemeClr val="tx1"/>
          </a:solidFill>
          <a:latin typeface="+mj-lt"/>
          <a:ea typeface="+mj-ea"/>
          <a:cs typeface="+mj-cs"/>
        </a:defRPr>
      </a:lvl1pPr>
      <a:lvl2pPr algn="ctr" defTabSz="1042988" rtl="0" eaLnBrk="0" fontAlgn="base" hangingPunct="0">
        <a:spcBef>
          <a:spcPct val="0"/>
        </a:spcBef>
        <a:spcAft>
          <a:spcPct val="0"/>
        </a:spcAft>
        <a:defRPr sz="5000">
          <a:solidFill>
            <a:schemeClr val="tx1"/>
          </a:solidFill>
          <a:latin typeface="Eras Medium ITC" pitchFamily="34" charset="0"/>
        </a:defRPr>
      </a:lvl2pPr>
      <a:lvl3pPr algn="ctr" defTabSz="1042988" rtl="0" eaLnBrk="0" fontAlgn="base" hangingPunct="0">
        <a:spcBef>
          <a:spcPct val="0"/>
        </a:spcBef>
        <a:spcAft>
          <a:spcPct val="0"/>
        </a:spcAft>
        <a:defRPr sz="5000">
          <a:solidFill>
            <a:schemeClr val="tx1"/>
          </a:solidFill>
          <a:latin typeface="Eras Medium ITC" pitchFamily="34" charset="0"/>
        </a:defRPr>
      </a:lvl3pPr>
      <a:lvl4pPr algn="ctr" defTabSz="1042988" rtl="0" eaLnBrk="0" fontAlgn="base" hangingPunct="0">
        <a:spcBef>
          <a:spcPct val="0"/>
        </a:spcBef>
        <a:spcAft>
          <a:spcPct val="0"/>
        </a:spcAft>
        <a:defRPr sz="5000">
          <a:solidFill>
            <a:schemeClr val="tx1"/>
          </a:solidFill>
          <a:latin typeface="Eras Medium ITC" pitchFamily="34" charset="0"/>
        </a:defRPr>
      </a:lvl4pPr>
      <a:lvl5pPr algn="ctr" defTabSz="1042988" rtl="0" eaLnBrk="0" fontAlgn="base" hangingPunct="0">
        <a:spcBef>
          <a:spcPct val="0"/>
        </a:spcBef>
        <a:spcAft>
          <a:spcPct val="0"/>
        </a:spcAft>
        <a:defRPr sz="5000">
          <a:solidFill>
            <a:schemeClr val="tx1"/>
          </a:solidFill>
          <a:latin typeface="Eras Medium ITC" pitchFamily="34" charset="0"/>
        </a:defRPr>
      </a:lvl5pPr>
      <a:lvl6pPr marL="457200" algn="ctr" defTabSz="1042988" rtl="0" fontAlgn="base">
        <a:spcBef>
          <a:spcPct val="0"/>
        </a:spcBef>
        <a:spcAft>
          <a:spcPct val="0"/>
        </a:spcAft>
        <a:defRPr sz="5000">
          <a:solidFill>
            <a:schemeClr val="tx1"/>
          </a:solidFill>
          <a:latin typeface="Eras Medium ITC" pitchFamily="34" charset="0"/>
        </a:defRPr>
      </a:lvl6pPr>
      <a:lvl7pPr marL="914400" algn="ctr" defTabSz="1042988" rtl="0" fontAlgn="base">
        <a:spcBef>
          <a:spcPct val="0"/>
        </a:spcBef>
        <a:spcAft>
          <a:spcPct val="0"/>
        </a:spcAft>
        <a:defRPr sz="5000">
          <a:solidFill>
            <a:schemeClr val="tx1"/>
          </a:solidFill>
          <a:latin typeface="Eras Medium ITC" pitchFamily="34" charset="0"/>
        </a:defRPr>
      </a:lvl7pPr>
      <a:lvl8pPr marL="1371600" algn="ctr" defTabSz="1042988" rtl="0" fontAlgn="base">
        <a:spcBef>
          <a:spcPct val="0"/>
        </a:spcBef>
        <a:spcAft>
          <a:spcPct val="0"/>
        </a:spcAft>
        <a:defRPr sz="5000">
          <a:solidFill>
            <a:schemeClr val="tx1"/>
          </a:solidFill>
          <a:latin typeface="Eras Medium ITC" pitchFamily="34" charset="0"/>
        </a:defRPr>
      </a:lvl8pPr>
      <a:lvl9pPr marL="1828800" algn="ctr" defTabSz="1042988" rtl="0" fontAlgn="base">
        <a:spcBef>
          <a:spcPct val="0"/>
        </a:spcBef>
        <a:spcAft>
          <a:spcPct val="0"/>
        </a:spcAft>
        <a:defRPr sz="5000">
          <a:solidFill>
            <a:schemeClr val="tx1"/>
          </a:solidFill>
          <a:latin typeface="Eras Medium ITC" pitchFamily="34" charset="0"/>
        </a:defRPr>
      </a:lvl9pPr>
    </p:titleStyle>
    <p:bodyStyle>
      <a:lvl1pPr marL="390525" indent="-390525" algn="l" defTabSz="1042988" rtl="0" eaLnBrk="0" fontAlgn="base" hangingPunct="0">
        <a:spcBef>
          <a:spcPct val="20000"/>
        </a:spcBef>
        <a:spcAft>
          <a:spcPct val="0"/>
        </a:spcAft>
        <a:buFont typeface="Arial" charset="0"/>
        <a:buChar char="•"/>
        <a:defRPr sz="3700" kern="1200">
          <a:solidFill>
            <a:schemeClr val="tx1"/>
          </a:solidFill>
          <a:latin typeface="+mn-lt"/>
          <a:ea typeface="+mn-ea"/>
          <a:cs typeface="+mn-cs"/>
        </a:defRPr>
      </a:lvl1pPr>
      <a:lvl2pPr marL="846138" indent="-325438" algn="l" defTabSz="1042988" rtl="0" eaLnBrk="0" fontAlgn="base" hangingPunct="0">
        <a:spcBef>
          <a:spcPct val="20000"/>
        </a:spcBef>
        <a:spcAft>
          <a:spcPct val="0"/>
        </a:spcAft>
        <a:buFont typeface="Arial" charset="0"/>
        <a:buChar char="–"/>
        <a:defRPr sz="3200" kern="1200">
          <a:solidFill>
            <a:schemeClr val="tx1"/>
          </a:solidFill>
          <a:latin typeface="+mn-lt"/>
          <a:ea typeface="+mn-ea"/>
          <a:cs typeface="+mn-cs"/>
        </a:defRPr>
      </a:lvl2pPr>
      <a:lvl3pPr marL="1303338" indent="-260350" algn="l" defTabSz="1042988" rtl="0" eaLnBrk="0" fontAlgn="base" hangingPunct="0">
        <a:spcBef>
          <a:spcPct val="20000"/>
        </a:spcBef>
        <a:spcAft>
          <a:spcPct val="0"/>
        </a:spcAft>
        <a:buFont typeface="Arial" charset="0"/>
        <a:buChar char="•"/>
        <a:defRPr sz="2700" kern="1200">
          <a:solidFill>
            <a:schemeClr val="tx1"/>
          </a:solidFill>
          <a:latin typeface="+mn-lt"/>
          <a:ea typeface="+mn-ea"/>
          <a:cs typeface="+mn-cs"/>
        </a:defRPr>
      </a:lvl3pPr>
      <a:lvl4pPr marL="1824038" indent="-260350" algn="l" defTabSz="1042988" rtl="0" eaLnBrk="0" fontAlgn="base" hangingPunct="0">
        <a:spcBef>
          <a:spcPct val="20000"/>
        </a:spcBef>
        <a:spcAft>
          <a:spcPct val="0"/>
        </a:spcAft>
        <a:buFont typeface="Arial" charset="0"/>
        <a:buChar char="–"/>
        <a:defRPr sz="2300" kern="1200">
          <a:solidFill>
            <a:schemeClr val="tx1"/>
          </a:solidFill>
          <a:latin typeface="+mn-lt"/>
          <a:ea typeface="+mn-ea"/>
          <a:cs typeface="+mn-cs"/>
        </a:defRPr>
      </a:lvl4pPr>
      <a:lvl5pPr marL="2346325" indent="-260350" algn="l" defTabSz="1042988" rtl="0" eaLnBrk="0" fontAlgn="base" hangingPunct="0">
        <a:spcBef>
          <a:spcPct val="20000"/>
        </a:spcBef>
        <a:spcAft>
          <a:spcPct val="0"/>
        </a:spcAft>
        <a:buFont typeface="Arial" charset="0"/>
        <a:buChar char="»"/>
        <a:defRPr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35.xml"/><Relationship Id="rId5" Type="http://schemas.openxmlformats.org/officeDocument/2006/relationships/image" Target="../media/image10.emf"/><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5.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5.xml"/><Relationship Id="rId6" Type="http://schemas.openxmlformats.org/officeDocument/2006/relationships/image" Target="../media/image18.jpeg"/><Relationship Id="rId5" Type="http://schemas.openxmlformats.org/officeDocument/2006/relationships/hyperlink" Target="http://www.google.dk/url?sa=i&amp;rct=j&amp;q=&amp;esrc=s&amp;frm=1&amp;source=images&amp;cd=&amp;cad=rja&amp;docid=iFc7hvJtCThJhM&amp;tbnid=XljMRzQ-YOHHwM:&amp;ved=0CAUQjRw&amp;url=http://www.lvz-online.de/region/markkleeberg/holzpellets/r-markkleeberg-b-298991-0.html&amp;ei=qXkKUdO5FobCswbj24HgDQ&amp;bvm=bv.41642243,d.Yms&amp;psig=AFQjCNHxRA8Fow3aJ9q_wYXVw-z9LTMUjQ&amp;ust=1359727397982670" TargetMode="Externa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5.xml"/><Relationship Id="rId5" Type="http://schemas.openxmlformats.org/officeDocument/2006/relationships/image" Target="../media/image21.png"/><Relationship Id="rId4" Type="http://schemas.openxmlformats.org/officeDocument/2006/relationships/image" Target="../media/image20.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35.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35.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35.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4.xml"/><Relationship Id="rId1" Type="http://schemas.openxmlformats.org/officeDocument/2006/relationships/slideLayout" Target="../slideLayouts/slideLayout35.xml"/><Relationship Id="rId5" Type="http://schemas.openxmlformats.org/officeDocument/2006/relationships/image" Target="../media/image39.emf"/><Relationship Id="rId4" Type="http://schemas.openxmlformats.org/officeDocument/2006/relationships/image" Target="../media/image8.emf"/></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35.xml"/><Relationship Id="rId5" Type="http://schemas.openxmlformats.org/officeDocument/2006/relationships/image" Target="../media/image41.emf"/><Relationship Id="rId4" Type="http://schemas.openxmlformats.org/officeDocument/2006/relationships/image" Target="../media/image40.emf"/></Relationships>
</file>

<file path=ppt/slides/_rels/slide3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6.xml"/><Relationship Id="rId1" Type="http://schemas.openxmlformats.org/officeDocument/2006/relationships/slideLayout" Target="../slideLayouts/slideLayout35.xml"/><Relationship Id="rId4" Type="http://schemas.openxmlformats.org/officeDocument/2006/relationships/image" Target="../media/image42.emf"/></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45.xml"/><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45.xml"/><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0.xml"/><Relationship Id="rId1" Type="http://schemas.openxmlformats.org/officeDocument/2006/relationships/slideLayout" Target="../slideLayouts/slideLayout4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51.xml"/><Relationship Id="rId1" Type="http://schemas.openxmlformats.org/officeDocument/2006/relationships/slideLayout" Target="../slideLayouts/slideLayout45.xml"/></Relationships>
</file>

<file path=ppt/slides/_rels/slide5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52.xml"/><Relationship Id="rId1" Type="http://schemas.openxmlformats.org/officeDocument/2006/relationships/slideLayout" Target="../slideLayouts/slideLayout45.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3.xml"/><Relationship Id="rId1" Type="http://schemas.openxmlformats.org/officeDocument/2006/relationships/slideLayout" Target="../slideLayouts/slideLayout45.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4.xml"/><Relationship Id="rId1" Type="http://schemas.openxmlformats.org/officeDocument/2006/relationships/slideLayout" Target="../slideLayouts/slideLayout45.xml"/></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5.xml"/><Relationship Id="rId1" Type="http://schemas.openxmlformats.org/officeDocument/2006/relationships/slideLayout" Target="../slideLayouts/slideLayout4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00492" y="6138085"/>
            <a:ext cx="5760720" cy="785818"/>
          </a:xfrm>
        </p:spPr>
        <p:txBody>
          <a:bodyPr rtlCol="0">
            <a:normAutofit lnSpcReduction="10000"/>
          </a:bodyPr>
          <a:lstStyle/>
          <a:p>
            <a:pPr algn="l" defTabSz="1043056" eaLnBrk="1" fontAlgn="auto" hangingPunct="1">
              <a:spcAft>
                <a:spcPts val="0"/>
              </a:spcAft>
              <a:buFont typeface="Arial" pitchFamily="34" charset="0"/>
              <a:buNone/>
              <a:defRPr/>
            </a:pPr>
            <a:r>
              <a:rPr lang="da-DK" sz="1400" dirty="0" smtClean="0">
                <a:solidFill>
                  <a:schemeClr val="tx1"/>
                </a:solidFill>
                <a:latin typeface="Segoe UI" pitchFamily="34" charset="0"/>
                <a:ea typeface="Segoe UI" pitchFamily="34" charset="0"/>
                <a:cs typeface="Segoe UI" pitchFamily="34" charset="0"/>
              </a:rPr>
              <a:t>Training </a:t>
            </a:r>
            <a:r>
              <a:rPr lang="da-DK" sz="1400" dirty="0" err="1">
                <a:solidFill>
                  <a:schemeClr val="tx1"/>
                </a:solidFill>
                <a:latin typeface="Segoe UI" pitchFamily="34" charset="0"/>
                <a:ea typeface="Segoe UI" pitchFamily="34" charset="0"/>
                <a:cs typeface="Segoe UI" pitchFamily="34" charset="0"/>
              </a:rPr>
              <a:t>m</a:t>
            </a:r>
            <a:r>
              <a:rPr lang="da-DK" sz="1400" dirty="0" err="1" smtClean="0">
                <a:solidFill>
                  <a:schemeClr val="tx1"/>
                </a:solidFill>
                <a:latin typeface="Segoe UI" pitchFamily="34" charset="0"/>
                <a:ea typeface="Segoe UI" pitchFamily="34" charset="0"/>
                <a:cs typeface="Segoe UI" pitchFamily="34" charset="0"/>
              </a:rPr>
              <a:t>aterial</a:t>
            </a:r>
            <a:r>
              <a:rPr lang="da-DK" sz="1400" dirty="0" smtClean="0">
                <a:solidFill>
                  <a:schemeClr val="tx1"/>
                </a:solidFill>
                <a:latin typeface="Segoe UI" pitchFamily="34" charset="0"/>
                <a:ea typeface="Segoe UI" pitchFamily="34" charset="0"/>
                <a:cs typeface="Segoe UI" pitchFamily="34" charset="0"/>
              </a:rPr>
              <a:t> for B4B seminars</a:t>
            </a:r>
          </a:p>
          <a:p>
            <a:pPr algn="l" defTabSz="1043056" eaLnBrk="1" fontAlgn="auto" hangingPunct="1">
              <a:spcAft>
                <a:spcPts val="0"/>
              </a:spcAft>
              <a:buFont typeface="Arial" pitchFamily="34" charset="0"/>
              <a:buNone/>
              <a:defRPr/>
            </a:pPr>
            <a:r>
              <a:rPr lang="da-DK" sz="1400" dirty="0" err="1" smtClean="0">
                <a:solidFill>
                  <a:schemeClr val="tx1"/>
                </a:solidFill>
                <a:latin typeface="Segoe UI" pitchFamily="34" charset="0"/>
                <a:ea typeface="Segoe UI" pitchFamily="34" charset="0"/>
                <a:cs typeface="Segoe UI" pitchFamily="34" charset="0"/>
              </a:rPr>
              <a:t>Prepared</a:t>
            </a:r>
            <a:r>
              <a:rPr lang="da-DK" sz="1400" dirty="0" smtClean="0">
                <a:solidFill>
                  <a:schemeClr val="tx1"/>
                </a:solidFill>
                <a:latin typeface="Segoe UI" pitchFamily="34" charset="0"/>
                <a:ea typeface="Segoe UI" pitchFamily="34" charset="0"/>
                <a:cs typeface="Segoe UI" pitchFamily="34" charset="0"/>
              </a:rPr>
              <a:t> by: Danish </a:t>
            </a:r>
            <a:r>
              <a:rPr lang="da-DK" sz="1400" dirty="0" err="1" smtClean="0">
                <a:solidFill>
                  <a:schemeClr val="tx1"/>
                </a:solidFill>
                <a:latin typeface="Segoe UI" pitchFamily="34" charset="0"/>
                <a:ea typeface="Segoe UI" pitchFamily="34" charset="0"/>
                <a:cs typeface="Segoe UI" pitchFamily="34" charset="0"/>
              </a:rPr>
              <a:t>Technological</a:t>
            </a:r>
            <a:r>
              <a:rPr lang="da-DK" sz="1400" dirty="0" smtClean="0">
                <a:solidFill>
                  <a:schemeClr val="tx1"/>
                </a:solidFill>
                <a:latin typeface="Segoe UI" pitchFamily="34" charset="0"/>
                <a:ea typeface="Segoe UI" pitchFamily="34" charset="0"/>
                <a:cs typeface="Segoe UI" pitchFamily="34" charset="0"/>
              </a:rPr>
              <a:t> </a:t>
            </a:r>
            <a:r>
              <a:rPr lang="da-DK" sz="1400" dirty="0" err="1" smtClean="0">
                <a:solidFill>
                  <a:schemeClr val="tx1"/>
                </a:solidFill>
                <a:latin typeface="Segoe UI" pitchFamily="34" charset="0"/>
                <a:ea typeface="Segoe UI" pitchFamily="34" charset="0"/>
                <a:cs typeface="Segoe UI" pitchFamily="34" charset="0"/>
              </a:rPr>
              <a:t>Institute</a:t>
            </a:r>
            <a:endParaRPr lang="da-DK" sz="1400" dirty="0" smtClean="0">
              <a:solidFill>
                <a:schemeClr val="tx1"/>
              </a:solidFill>
              <a:latin typeface="Segoe UI" pitchFamily="34" charset="0"/>
              <a:ea typeface="Segoe UI" pitchFamily="34" charset="0"/>
              <a:cs typeface="Segoe UI" pitchFamily="34" charset="0"/>
            </a:endParaRPr>
          </a:p>
          <a:p>
            <a:pPr algn="l" defTabSz="1043056" eaLnBrk="1" fontAlgn="auto" hangingPunct="1">
              <a:spcAft>
                <a:spcPts val="0"/>
              </a:spcAft>
              <a:buFont typeface="Arial" pitchFamily="34" charset="0"/>
              <a:buNone/>
              <a:defRPr/>
            </a:pPr>
            <a:r>
              <a:rPr lang="da-DK" sz="1400" dirty="0" smtClean="0">
                <a:solidFill>
                  <a:schemeClr val="tx1"/>
                </a:solidFill>
                <a:latin typeface="Segoe UI" pitchFamily="34" charset="0"/>
                <a:ea typeface="Segoe UI" pitchFamily="34" charset="0"/>
                <a:cs typeface="Segoe UI" pitchFamily="34" charset="0"/>
              </a:rPr>
              <a:t>2016</a:t>
            </a:r>
          </a:p>
        </p:txBody>
      </p:sp>
      <p:sp>
        <p:nvSpPr>
          <p:cNvPr id="5" name="Subtitle 2"/>
          <p:cNvSpPr txBox="1">
            <a:spLocks/>
          </p:cNvSpPr>
          <p:nvPr/>
        </p:nvSpPr>
        <p:spPr bwMode="auto">
          <a:xfrm>
            <a:off x="1157616" y="3137689"/>
            <a:ext cx="7933500" cy="928694"/>
          </a:xfrm>
          <a:prstGeom prst="rect">
            <a:avLst/>
          </a:prstGeom>
          <a:noFill/>
          <a:ln w="9525">
            <a:noFill/>
            <a:miter lim="800000"/>
            <a:headEnd/>
            <a:tailEnd/>
          </a:ln>
        </p:spPr>
        <p:txBody>
          <a:bodyPr vert="horz" wrap="square" lIns="104306" tIns="52153" rIns="104306" bIns="52153" numCol="1" rtlCol="0" anchor="t" anchorCtr="0" compatLnSpc="1">
            <a:prstTxWarp prst="textNoShape">
              <a:avLst/>
            </a:prstTxWarp>
            <a:noAutofit/>
          </a:bodyPr>
          <a:lstStyle/>
          <a:p>
            <a:pPr defTabSz="1043056" fontAlgn="auto">
              <a:spcBef>
                <a:spcPct val="20000"/>
              </a:spcBef>
              <a:spcAft>
                <a:spcPts val="0"/>
              </a:spcAft>
              <a:defRPr/>
            </a:pPr>
            <a:r>
              <a:rPr lang="ru-RU" sz="4000" dirty="0">
                <a:solidFill>
                  <a:srgbClr val="006633"/>
                </a:solidFill>
                <a:latin typeface="Segoe UI" pitchFamily="34" charset="0"/>
                <a:ea typeface="Segoe UI" pitchFamily="34" charset="0"/>
                <a:cs typeface="Segoe UI" pitchFamily="34" charset="0"/>
              </a:rPr>
              <a:t>Логистика на биомаса - вериги за доставки за </a:t>
            </a:r>
            <a:r>
              <a:rPr lang="ru-RU" sz="4000" dirty="0" err="1">
                <a:solidFill>
                  <a:srgbClr val="006633"/>
                </a:solidFill>
                <a:latin typeface="Segoe UI" pitchFamily="34" charset="0"/>
                <a:ea typeface="Segoe UI" pitchFamily="34" charset="0"/>
                <a:cs typeface="Segoe UI" pitchFamily="34" charset="0"/>
              </a:rPr>
              <a:t>производството</a:t>
            </a:r>
            <a:r>
              <a:rPr lang="ru-RU" sz="4000" dirty="0">
                <a:solidFill>
                  <a:srgbClr val="006633"/>
                </a:solidFill>
                <a:latin typeface="Segoe UI" pitchFamily="34" charset="0"/>
                <a:ea typeface="Segoe UI" pitchFamily="34" charset="0"/>
                <a:cs typeface="Segoe UI" pitchFamily="34" charset="0"/>
              </a:rPr>
              <a:t> на </a:t>
            </a:r>
            <a:r>
              <a:rPr lang="ru-RU" sz="4000" dirty="0" err="1">
                <a:solidFill>
                  <a:srgbClr val="006633"/>
                </a:solidFill>
                <a:latin typeface="Segoe UI" pitchFamily="34" charset="0"/>
                <a:ea typeface="Segoe UI" pitchFamily="34" charset="0"/>
                <a:cs typeface="Segoe UI" pitchFamily="34" charset="0"/>
              </a:rPr>
              <a:t>топлинна</a:t>
            </a:r>
            <a:r>
              <a:rPr lang="ru-RU" sz="4000" dirty="0">
                <a:solidFill>
                  <a:srgbClr val="006633"/>
                </a:solidFill>
                <a:latin typeface="Segoe UI" pitchFamily="34" charset="0"/>
                <a:ea typeface="Segoe UI" pitchFamily="34" charset="0"/>
                <a:cs typeface="Segoe UI" pitchFamily="34" charset="0"/>
              </a:rPr>
              <a:t> </a:t>
            </a:r>
            <a:r>
              <a:rPr lang="ru-RU" sz="4000" dirty="0" err="1">
                <a:solidFill>
                  <a:srgbClr val="006633"/>
                </a:solidFill>
                <a:latin typeface="Segoe UI" pitchFamily="34" charset="0"/>
                <a:ea typeface="Segoe UI" pitchFamily="34" charset="0"/>
                <a:cs typeface="Segoe UI" pitchFamily="34" charset="0"/>
              </a:rPr>
              <a:t>енергия</a:t>
            </a:r>
            <a:endParaRPr kumimoji="0" lang="en-US" sz="4000" b="0" i="0" u="none" strike="noStrike" kern="1200" cap="none" spc="0" normalizeH="0" baseline="0" noProof="0" dirty="0">
              <a:ln>
                <a:noFill/>
              </a:ln>
              <a:solidFill>
                <a:srgbClr val="006633"/>
              </a:solidFill>
              <a:effectLst/>
              <a:uLnTx/>
              <a:uFillTx/>
              <a:latin typeface="Segoe UI" pitchFamily="34" charset="0"/>
              <a:ea typeface="Segoe UI" pitchFamily="34" charset="0"/>
              <a:cs typeface="Segoe UI" pitchFamily="34" charset="0"/>
            </a:endParaRPr>
          </a:p>
        </p:txBody>
      </p:sp>
      <p:sp>
        <p:nvSpPr>
          <p:cNvPr id="6" name="Rectangle 5"/>
          <p:cNvSpPr/>
          <p:nvPr/>
        </p:nvSpPr>
        <p:spPr>
          <a:xfrm>
            <a:off x="1185008" y="6165234"/>
            <a:ext cx="18288" cy="777240"/>
          </a:xfrm>
          <a:prstGeom prst="rect">
            <a:avLst/>
          </a:prstGeom>
          <a:solidFill>
            <a:srgbClr val="00663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Общ преглед</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2" name="TextBox 1"/>
          <p:cNvSpPr txBox="1"/>
          <p:nvPr/>
        </p:nvSpPr>
        <p:spPr>
          <a:xfrm>
            <a:off x="515144" y="1260351"/>
            <a:ext cx="9996288" cy="6247864"/>
          </a:xfrm>
          <a:prstGeom prst="rect">
            <a:avLst/>
          </a:prstGeom>
          <a:noFill/>
        </p:spPr>
        <p:txBody>
          <a:bodyPr wrap="square" rtlCol="0">
            <a:spAutoFit/>
          </a:bodyPr>
          <a:lstStyle/>
          <a:p>
            <a:pPr marL="342900" indent="-342900">
              <a:spcBef>
                <a:spcPts val="600"/>
              </a:spcBef>
              <a:spcAft>
                <a:spcPts val="600"/>
              </a:spcAft>
              <a:buFontTx/>
              <a:buChar char="-"/>
            </a:pPr>
            <a:r>
              <a:rPr lang="bg-BG" sz="2000" dirty="0" smtClean="0">
                <a:latin typeface="Segoe UI Semibold" panose="020B0702040204020203" pitchFamily="34" charset="0"/>
              </a:rPr>
              <a:t>Твърди биогорива</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Суровина</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Дърва</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Селскостопански отпадъци</a:t>
            </a:r>
            <a:endParaRPr lang="da-DK" sz="2000" dirty="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Енергийни растения</a:t>
            </a:r>
            <a:endParaRPr lang="da-DK" sz="2000" dirty="0" smtClean="0">
              <a:latin typeface="Segoe UI Semibold" panose="020B0702040204020203" pitchFamily="34" charset="0"/>
            </a:endParaRPr>
          </a:p>
          <a:p>
            <a:pPr marL="342900" indent="-342900">
              <a:spcBef>
                <a:spcPts val="600"/>
              </a:spcBef>
              <a:spcAft>
                <a:spcPts val="600"/>
              </a:spcAft>
              <a:buFontTx/>
              <a:buChar char="-"/>
            </a:pPr>
            <a:r>
              <a:rPr lang="ru-RU" sz="2000" dirty="0">
                <a:latin typeface="Segoe UI Semibold" panose="020B0702040204020203" pitchFamily="34" charset="0"/>
              </a:rPr>
              <a:t>Логистика на биомаса и вериги за </a:t>
            </a:r>
            <a:r>
              <a:rPr lang="ru-RU" sz="2000" dirty="0" smtClean="0">
                <a:latin typeface="Segoe UI Semibold" panose="020B0702040204020203" pitchFamily="34" charset="0"/>
              </a:rPr>
              <a:t>доставка </a:t>
            </a:r>
            <a:r>
              <a:rPr lang="da-DK" sz="2000" dirty="0" smtClean="0">
                <a:latin typeface="Segoe UI Semibold" panose="020B0702040204020203" pitchFamily="34" charset="0"/>
              </a:rPr>
              <a:t>(</a:t>
            </a:r>
            <a:r>
              <a:rPr lang="bg-BG" sz="2000" dirty="0" smtClean="0">
                <a:latin typeface="Segoe UI Semibold" panose="020B0702040204020203" pitchFamily="34" charset="0"/>
              </a:rPr>
              <a:t>прибиране</a:t>
            </a:r>
            <a:r>
              <a:rPr lang="da-DK" sz="2000" dirty="0" smtClean="0">
                <a:latin typeface="Segoe UI Semibold" panose="020B0702040204020203" pitchFamily="34" charset="0"/>
              </a:rPr>
              <a:t>, </a:t>
            </a:r>
            <a:r>
              <a:rPr lang="bg-BG" sz="2000" dirty="0" smtClean="0">
                <a:latin typeface="Segoe UI Semibold" panose="020B0702040204020203" pitchFamily="34" charset="0"/>
              </a:rPr>
              <a:t>обработка и съхранение)</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Дървесна биомаса</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Селскостопанска биомаса</a:t>
            </a:r>
            <a:r>
              <a:rPr lang="da-DK" sz="2000" dirty="0" smtClean="0">
                <a:latin typeface="Segoe UI Semibold" panose="020B0702040204020203" pitchFamily="34" charset="0"/>
              </a:rPr>
              <a:t>s</a:t>
            </a:r>
          </a:p>
          <a:p>
            <a:pPr marL="863600" lvl="1" indent="-342900">
              <a:spcBef>
                <a:spcPts val="600"/>
              </a:spcBef>
              <a:spcAft>
                <a:spcPts val="600"/>
              </a:spcAft>
              <a:buFontTx/>
              <a:buChar char="-"/>
            </a:pPr>
            <a:r>
              <a:rPr lang="bg-BG" sz="2000" dirty="0" smtClean="0">
                <a:latin typeface="Segoe UI Semibold" panose="020B0702040204020203" pitchFamily="34" charset="0"/>
              </a:rPr>
              <a:t>Сигурност на доставките</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Контрол на качеството и стандартизация</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Моделиране на веригата за доставка на биомаса</a:t>
            </a:r>
            <a:endParaRPr lang="da-DK" sz="2000" dirty="0" smtClean="0">
              <a:latin typeface="Segoe UI Semibold" panose="020B0702040204020203" pitchFamily="34" charset="0"/>
            </a:endParaRPr>
          </a:p>
          <a:p>
            <a:pPr marL="342900" indent="-342900">
              <a:spcBef>
                <a:spcPts val="600"/>
              </a:spcBef>
              <a:spcAft>
                <a:spcPts val="600"/>
              </a:spcAft>
              <a:buFontTx/>
              <a:buChar char="-"/>
            </a:pPr>
            <a:r>
              <a:rPr lang="bg-BG" sz="2000" dirty="0" smtClean="0">
                <a:latin typeface="Segoe UI Semibold" panose="020B0702040204020203" pitchFamily="34" charset="0"/>
              </a:rPr>
              <a:t>Добри практики</a:t>
            </a:r>
            <a:endParaRPr lang="da-DK" sz="2000" dirty="0" smtClean="0">
              <a:latin typeface="Segoe UI Semibold" panose="020B0702040204020203" pitchFamily="34" charset="0"/>
            </a:endParaRPr>
          </a:p>
          <a:p>
            <a:pPr marL="863600" lvl="1" indent="-342900">
              <a:spcBef>
                <a:spcPts val="600"/>
              </a:spcBef>
              <a:spcAft>
                <a:spcPts val="600"/>
              </a:spcAft>
              <a:buFontTx/>
              <a:buChar char="-"/>
            </a:pPr>
            <a:endParaRPr lang="da-DK" sz="2000" dirty="0" smtClean="0">
              <a:latin typeface="Segoe UI Semibold" panose="020B0702040204020203"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Твърди биогорива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2" name="TextBox 1"/>
          <p:cNvSpPr txBox="1"/>
          <p:nvPr/>
        </p:nvSpPr>
        <p:spPr>
          <a:xfrm>
            <a:off x="515144" y="1260351"/>
            <a:ext cx="9996288" cy="5478423"/>
          </a:xfrm>
          <a:prstGeom prst="rect">
            <a:avLst/>
          </a:prstGeom>
          <a:noFill/>
        </p:spPr>
        <p:txBody>
          <a:bodyPr wrap="square" rtlCol="0">
            <a:spAutoFit/>
          </a:bodyPr>
          <a:lstStyle/>
          <a:p>
            <a:pPr marL="863600" lvl="1" indent="-342900">
              <a:spcBef>
                <a:spcPts val="600"/>
              </a:spcBef>
              <a:spcAft>
                <a:spcPts val="600"/>
              </a:spcAft>
              <a:buFontTx/>
              <a:buChar char="-"/>
            </a:pPr>
            <a:r>
              <a:rPr lang="bg-BG" sz="2000" dirty="0" smtClean="0">
                <a:latin typeface="Segoe UI Semibold" panose="020B0702040204020203" pitchFamily="34" charset="0"/>
              </a:rPr>
              <a:t>Различни типове биомаса</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Дървесина</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Селскостопански остатъци</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Енергийни растения</a:t>
            </a:r>
            <a:endParaRPr lang="da-DK" sz="2000" dirty="0" smtClean="0">
              <a:latin typeface="Segoe UI Semibold" panose="020B0702040204020203" pitchFamily="34" charset="0"/>
            </a:endParaRPr>
          </a:p>
          <a:p>
            <a:pPr lvl="2" indent="0">
              <a:spcBef>
                <a:spcPts val="600"/>
              </a:spcBef>
              <a:spcAft>
                <a:spcPts val="600"/>
              </a:spcAft>
            </a:pP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Различни форми</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err="1" smtClean="0">
                <a:latin typeface="Segoe UI Semibold" panose="020B0702040204020203" pitchFamily="34" charset="0"/>
              </a:rPr>
              <a:t>Пелети</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Брикети</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err="1" smtClean="0">
                <a:latin typeface="Segoe UI Semibold" panose="020B0702040204020203" pitchFamily="34" charset="0"/>
              </a:rPr>
              <a:t>Чипс</a:t>
            </a:r>
            <a:r>
              <a:rPr lang="bg-BG" sz="2000" dirty="0" smtClean="0">
                <a:latin typeface="Segoe UI Semibold" panose="020B0702040204020203" pitchFamily="34" charset="0"/>
              </a:rPr>
              <a:t>/трески</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Бали </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В Насипно състояние</a:t>
            </a:r>
          </a:p>
          <a:p>
            <a:pPr marL="1385888" lvl="2" indent="-342900">
              <a:spcBef>
                <a:spcPts val="600"/>
              </a:spcBef>
              <a:spcAft>
                <a:spcPts val="600"/>
              </a:spcAft>
              <a:buFontTx/>
              <a:buChar char="-"/>
            </a:pPr>
            <a:r>
              <a:rPr lang="bg-BG" sz="2000" dirty="0" smtClean="0">
                <a:latin typeface="Segoe UI Semibold" panose="020B0702040204020203" pitchFamily="34" charset="0"/>
              </a:rPr>
              <a:t>Прахообразни</a:t>
            </a:r>
            <a:endParaRPr lang="da-DK" sz="2000" dirty="0" smtClean="0">
              <a:latin typeface="Segoe UI Semibold" panose="020B0702040204020203" pitchFamily="34" charset="0"/>
            </a:endParaRPr>
          </a:p>
        </p:txBody>
      </p:sp>
    </p:spTree>
    <p:extLst>
      <p:ext uri="{BB962C8B-B14F-4D97-AF65-F5344CB8AC3E}">
        <p14:creationId xmlns:p14="http://schemas.microsoft.com/office/powerpoint/2010/main" val="13811602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Горива от дървесина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5" name="TextBox 4"/>
          <p:cNvSpPr txBox="1"/>
          <p:nvPr/>
        </p:nvSpPr>
        <p:spPr>
          <a:xfrm>
            <a:off x="517482" y="1431581"/>
            <a:ext cx="9996288" cy="5663089"/>
          </a:xfrm>
          <a:prstGeom prst="rect">
            <a:avLst/>
          </a:prstGeom>
          <a:noFill/>
        </p:spPr>
        <p:txBody>
          <a:bodyPr wrap="square" rtlCol="0">
            <a:spAutoFit/>
          </a:bodyPr>
          <a:lstStyle/>
          <a:p>
            <a:pPr marL="1385888" lvl="2" indent="-342900">
              <a:spcBef>
                <a:spcPts val="600"/>
              </a:spcBef>
              <a:spcAft>
                <a:spcPts val="600"/>
              </a:spcAft>
              <a:buFontTx/>
              <a:buChar char="-"/>
            </a:pPr>
            <a:r>
              <a:rPr lang="bg-BG" dirty="0" smtClean="0">
                <a:latin typeface="Segoe UI Semibold" panose="020B0702040204020203" pitchFamily="34" charset="0"/>
              </a:rPr>
              <a:t>Дървесна биомаса</a:t>
            </a:r>
          </a:p>
          <a:p>
            <a:pPr marL="1385888" lvl="2" indent="-342900">
              <a:spcBef>
                <a:spcPts val="600"/>
              </a:spcBef>
              <a:spcAft>
                <a:spcPts val="600"/>
              </a:spcAft>
              <a:buFontTx/>
              <a:buChar char="-"/>
            </a:pPr>
            <a:r>
              <a:rPr lang="bg-BG" dirty="0" smtClean="0">
                <a:latin typeface="Segoe UI Semibold" panose="020B0702040204020203" pitchFamily="34" charset="0"/>
              </a:rPr>
              <a:t>Горска</a:t>
            </a:r>
            <a:r>
              <a:rPr lang="da-DK" dirty="0" smtClean="0">
                <a:latin typeface="Segoe UI Semibold" panose="020B0702040204020203" pitchFamily="34" charset="0"/>
              </a:rPr>
              <a:t> / </a:t>
            </a:r>
            <a:r>
              <a:rPr lang="bg-BG" dirty="0" smtClean="0">
                <a:latin typeface="Segoe UI Semibold" panose="020B0702040204020203" pitchFamily="34" charset="0"/>
              </a:rPr>
              <a:t>от насаждения </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Цели дървета</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Стволова дървесина</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Остатъци от сеч</a:t>
            </a:r>
          </a:p>
          <a:p>
            <a:pPr marL="1906588" lvl="3" indent="-342900">
              <a:spcBef>
                <a:spcPts val="600"/>
              </a:spcBef>
              <a:spcAft>
                <a:spcPts val="600"/>
              </a:spcAft>
              <a:buFontTx/>
              <a:buChar char="-"/>
            </a:pPr>
            <a:r>
              <a:rPr lang="bg-BG" dirty="0" smtClean="0">
                <a:latin typeface="Segoe UI Semibold" panose="020B0702040204020203" pitchFamily="34" charset="0"/>
              </a:rPr>
              <a:t>Пънове </a:t>
            </a:r>
            <a:r>
              <a:rPr lang="da-DK" dirty="0" smtClean="0">
                <a:latin typeface="Segoe UI Semibold" panose="020B0702040204020203" pitchFamily="34" charset="0"/>
              </a:rPr>
              <a:t>/ </a:t>
            </a:r>
            <a:r>
              <a:rPr lang="bg-BG" dirty="0" smtClean="0">
                <a:latin typeface="Segoe UI Semibold" panose="020B0702040204020203" pitchFamily="34" charset="0"/>
              </a:rPr>
              <a:t>корени</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Кора</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Странични продукти от дървообработка</a:t>
            </a:r>
          </a:p>
          <a:p>
            <a:pPr marL="1906588" lvl="3" indent="-342900">
              <a:spcBef>
                <a:spcPts val="600"/>
              </a:spcBef>
              <a:spcAft>
                <a:spcPts val="600"/>
              </a:spcAft>
              <a:buFontTx/>
              <a:buChar char="-"/>
            </a:pPr>
            <a:r>
              <a:rPr lang="bg-BG" dirty="0" smtClean="0">
                <a:latin typeface="Segoe UI Semibold" panose="020B0702040204020203" pitchFamily="34" charset="0"/>
              </a:rPr>
              <a:t>Стърготини</a:t>
            </a:r>
            <a:r>
              <a:rPr lang="da-DK" dirty="0" smtClean="0">
                <a:latin typeface="Segoe UI Semibold" panose="020B0702040204020203" pitchFamily="34" charset="0"/>
              </a:rPr>
              <a:t>/ </a:t>
            </a:r>
            <a:r>
              <a:rPr lang="bg-BG" dirty="0" smtClean="0">
                <a:latin typeface="Segoe UI Semibold" panose="020B0702040204020203" pitchFamily="34" charset="0"/>
              </a:rPr>
              <a:t>изрезки</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Обработени и необработени</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Използвана дървесина</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err="1" smtClean="0">
                <a:latin typeface="Segoe UI Semibold" panose="020B0702040204020203" pitchFamily="34" charset="0"/>
              </a:rPr>
              <a:t>Сградни</a:t>
            </a:r>
            <a:r>
              <a:rPr lang="da-DK" dirty="0" smtClean="0">
                <a:latin typeface="Segoe UI Semibold" panose="020B0702040204020203" pitchFamily="34" charset="0"/>
              </a:rPr>
              <a:t> / </a:t>
            </a:r>
            <a:r>
              <a:rPr lang="bg-BG" dirty="0" smtClean="0">
                <a:latin typeface="Segoe UI Semibold" panose="020B0702040204020203" pitchFamily="34" charset="0"/>
              </a:rPr>
              <a:t>строителни материали</a:t>
            </a:r>
            <a:r>
              <a:rPr lang="da-DK" dirty="0" smtClean="0">
                <a:latin typeface="Segoe UI Semibold" panose="020B0702040204020203" pitchFamily="34" charset="0"/>
              </a:rPr>
              <a:t>/ </a:t>
            </a:r>
            <a:r>
              <a:rPr lang="bg-BG" dirty="0" smtClean="0">
                <a:latin typeface="Segoe UI Semibold" panose="020B0702040204020203" pitchFamily="34" charset="0"/>
              </a:rPr>
              <a:t>мебели и </a:t>
            </a:r>
            <a:r>
              <a:rPr lang="bg-BG" dirty="0" err="1" smtClean="0">
                <a:latin typeface="Segoe UI Semibold" panose="020B0702040204020203" pitchFamily="34" charset="0"/>
              </a:rPr>
              <a:t>др</a:t>
            </a:r>
            <a:r>
              <a:rPr lang="da-DK" dirty="0" smtClean="0">
                <a:latin typeface="Segoe UI Semibold" panose="020B0702040204020203" pitchFamily="34" charset="0"/>
              </a:rPr>
              <a:t>…</a:t>
            </a:r>
          </a:p>
        </p:txBody>
      </p:sp>
    </p:spTree>
    <p:extLst>
      <p:ext uri="{BB962C8B-B14F-4D97-AF65-F5344CB8AC3E}">
        <p14:creationId xmlns:p14="http://schemas.microsoft.com/office/powerpoint/2010/main" val="32607870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Суровина за биогорива на дървесна основа</a:t>
            </a:r>
            <a:endParaRPr lang="en-US" sz="3200" dirty="0" smtClean="0">
              <a:solidFill>
                <a:srgbClr val="006633"/>
              </a:solidFill>
              <a:latin typeface="Segoe UI" pitchFamily="34" charset="0"/>
              <a:ea typeface="Segoe UI" pitchFamily="34" charset="0"/>
              <a:cs typeface="Segoe UI" pitchFamily="34" charset="0"/>
            </a:endParaRPr>
          </a:p>
        </p:txBody>
      </p:sp>
      <p:pic>
        <p:nvPicPr>
          <p:cNvPr id="2" name="Picture 1"/>
          <p:cNvPicPr>
            <a:picLocks noChangeAspect="1"/>
          </p:cNvPicPr>
          <p:nvPr/>
        </p:nvPicPr>
        <p:blipFill>
          <a:blip r:embed="rId3"/>
          <a:stretch>
            <a:fillRect/>
          </a:stretch>
        </p:blipFill>
        <p:spPr>
          <a:xfrm>
            <a:off x="4155678" y="1404367"/>
            <a:ext cx="6054452" cy="5340716"/>
          </a:xfrm>
          <a:prstGeom prst="rect">
            <a:avLst/>
          </a:prstGeom>
        </p:spPr>
      </p:pic>
      <p:sp>
        <p:nvSpPr>
          <p:cNvPr id="3" name="TextBox 2"/>
          <p:cNvSpPr txBox="1"/>
          <p:nvPr/>
        </p:nvSpPr>
        <p:spPr>
          <a:xfrm>
            <a:off x="306140" y="1188343"/>
            <a:ext cx="3849538" cy="6924973"/>
          </a:xfrm>
          <a:prstGeom prst="rect">
            <a:avLst/>
          </a:prstGeom>
          <a:noFill/>
        </p:spPr>
        <p:txBody>
          <a:bodyPr wrap="square" rtlCol="0">
            <a:spAutoFit/>
          </a:bodyPr>
          <a:lstStyle/>
          <a:p>
            <a:r>
              <a:rPr lang="bg-BG" b="1" dirty="0" smtClean="0">
                <a:latin typeface="Segoe UI" panose="020B0502040204020203" pitchFamily="34" charset="0"/>
                <a:ea typeface="Segoe UI" panose="020B0502040204020203" pitchFamily="34" charset="0"/>
                <a:cs typeface="Segoe UI" panose="020B0502040204020203" pitchFamily="34" charset="0"/>
              </a:rPr>
              <a:t>Карта на горите в Европа</a:t>
            </a:r>
            <a:endParaRPr lang="da-DK" b="1" dirty="0">
              <a:latin typeface="Segoe UI" panose="020B0502040204020203" pitchFamily="34" charset="0"/>
              <a:ea typeface="Segoe UI" panose="020B0502040204020203" pitchFamily="34" charset="0"/>
              <a:cs typeface="Segoe UI" panose="020B05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Най-голяма плътност на горите в се</a:t>
            </a:r>
            <a:r>
              <a:rPr lang="bg-BG" sz="2000" dirty="0">
                <a:latin typeface="Segoe UI Semibold" panose="020B0702040204020203" pitchFamily="34" charset="0"/>
              </a:rPr>
              <a:t>в</a:t>
            </a:r>
            <a:r>
              <a:rPr lang="bg-BG" sz="2000" dirty="0" smtClean="0">
                <a:latin typeface="Segoe UI Semibold" panose="020B0702040204020203" pitchFamily="34" charset="0"/>
              </a:rPr>
              <a:t>ероизточната част</a:t>
            </a:r>
            <a:endParaRPr lang="da-DK" sz="2000" dirty="0">
              <a:latin typeface="Segoe UI Semibold" panose="020B0702040204020203" pitchFamily="34" charset="0"/>
            </a:endParaRPr>
          </a:p>
          <a:p>
            <a:pPr marL="863600" lvl="1" indent="-342900">
              <a:spcBef>
                <a:spcPts val="600"/>
              </a:spcBef>
              <a:spcAft>
                <a:spcPts val="600"/>
              </a:spcAft>
              <a:buFontTx/>
              <a:buChar char="-"/>
            </a:pPr>
            <a:r>
              <a:rPr lang="ru-RU" sz="2000" dirty="0" smtClean="0">
                <a:latin typeface="Segoe UI Semibold" panose="020B0702040204020203" pitchFamily="34" charset="0"/>
              </a:rPr>
              <a:t>Но горите </a:t>
            </a:r>
            <a:r>
              <a:rPr lang="ru-RU" sz="2000" dirty="0" err="1" smtClean="0">
                <a:latin typeface="Segoe UI Semibold" panose="020B0702040204020203" pitchFamily="34" charset="0"/>
              </a:rPr>
              <a:t>растат</a:t>
            </a:r>
            <a:r>
              <a:rPr lang="ru-RU" sz="2000" dirty="0" smtClean="0">
                <a:latin typeface="Segoe UI Semibold" panose="020B0702040204020203" pitchFamily="34" charset="0"/>
              </a:rPr>
              <a:t> много </a:t>
            </a:r>
            <a:r>
              <a:rPr lang="ru-RU" sz="2000" dirty="0" err="1" smtClean="0">
                <a:latin typeface="Segoe UI Semibold" panose="020B0702040204020203" pitchFamily="34" charset="0"/>
              </a:rPr>
              <a:t>по-бавно</a:t>
            </a:r>
            <a:r>
              <a:rPr lang="ru-RU" sz="2000" dirty="0" smtClean="0">
                <a:latin typeface="Segoe UI Semibold" panose="020B0702040204020203" pitchFamily="34" charset="0"/>
              </a:rPr>
              <a:t> на север, </a:t>
            </a:r>
            <a:r>
              <a:rPr lang="ru-RU" sz="2000" dirty="0" err="1" smtClean="0">
                <a:latin typeface="Segoe UI Semibold" panose="020B0702040204020203" pitchFamily="34" charset="0"/>
              </a:rPr>
              <a:t>отколкото</a:t>
            </a:r>
            <a:r>
              <a:rPr lang="ru-RU" sz="2000" dirty="0" smtClean="0">
                <a:latin typeface="Segoe UI Semibold" panose="020B0702040204020203" pitchFamily="34" charset="0"/>
              </a:rPr>
              <a:t> в </a:t>
            </a:r>
            <a:r>
              <a:rPr lang="ru-RU" sz="2000" dirty="0" err="1" smtClean="0">
                <a:latin typeface="Segoe UI Semibold" panose="020B0702040204020203" pitchFamily="34" charset="0"/>
              </a:rPr>
              <a:t>южната</a:t>
            </a:r>
            <a:r>
              <a:rPr lang="ru-RU" sz="2000" dirty="0" smtClean="0">
                <a:latin typeface="Segoe UI Semibold" panose="020B0702040204020203" pitchFamily="34" charset="0"/>
              </a:rPr>
              <a:t> част на Европа</a:t>
            </a:r>
          </a:p>
          <a:p>
            <a:pPr marL="863600" lvl="1" indent="-342900">
              <a:spcBef>
                <a:spcPts val="600"/>
              </a:spcBef>
              <a:spcAft>
                <a:spcPts val="600"/>
              </a:spcAft>
              <a:buFontTx/>
              <a:buChar char="-"/>
            </a:pPr>
            <a:r>
              <a:rPr lang="ru-RU" sz="2000" dirty="0" err="1" smtClean="0">
                <a:latin typeface="Segoe UI Semibold" panose="020B0702040204020203" pitchFamily="34" charset="0"/>
              </a:rPr>
              <a:t>Плътността</a:t>
            </a:r>
            <a:r>
              <a:rPr lang="ru-RU" sz="2000" dirty="0" smtClean="0">
                <a:latin typeface="Segoe UI Semibold" panose="020B0702040204020203" pitchFamily="34" charset="0"/>
              </a:rPr>
              <a:t> на </a:t>
            </a:r>
            <a:r>
              <a:rPr lang="ru-RU" sz="2000" dirty="0" err="1" smtClean="0">
                <a:latin typeface="Segoe UI Semibold" panose="020B0702040204020203" pitchFamily="34" charset="0"/>
              </a:rPr>
              <a:t>гората</a:t>
            </a:r>
            <a:r>
              <a:rPr lang="ru-RU" sz="2000" dirty="0" smtClean="0">
                <a:latin typeface="Segoe UI Semibold" panose="020B0702040204020203" pitchFamily="34" charset="0"/>
              </a:rPr>
              <a:t> не </a:t>
            </a:r>
            <a:r>
              <a:rPr lang="ru-RU" sz="2000" dirty="0" err="1" smtClean="0">
                <a:latin typeface="Segoe UI Semibold" panose="020B0702040204020203" pitchFamily="34" charset="0"/>
              </a:rPr>
              <a:t>съвпада</a:t>
            </a:r>
            <a:r>
              <a:rPr lang="ru-RU" sz="2000" dirty="0" smtClean="0">
                <a:latin typeface="Segoe UI Semibold" panose="020B0702040204020203" pitchFamily="34" charset="0"/>
              </a:rPr>
              <a:t> с </a:t>
            </a:r>
            <a:r>
              <a:rPr lang="ru-RU" sz="2000" dirty="0" err="1" smtClean="0">
                <a:latin typeface="Segoe UI Semibold" panose="020B0702040204020203" pitchFamily="34" charset="0"/>
              </a:rPr>
              <a:t>наличността</a:t>
            </a:r>
            <a:endParaRPr lang="ru-RU"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err="1" smtClean="0">
                <a:latin typeface="Segoe UI Semibold" panose="020B0702040204020203" pitchFamily="34" charset="0"/>
              </a:rPr>
              <a:t>Конструкционни</a:t>
            </a:r>
            <a:r>
              <a:rPr lang="bg-BG" sz="2000" dirty="0" smtClean="0">
                <a:latin typeface="Segoe UI Semibold" panose="020B0702040204020203" pitchFamily="34" charset="0"/>
              </a:rPr>
              <a:t> материали</a:t>
            </a:r>
            <a:endParaRPr lang="da-DK" sz="2000" dirty="0">
              <a:latin typeface="Segoe UI Semibold" panose="020B0702040204020203" pitchFamily="34" charset="0"/>
            </a:endParaRPr>
          </a:p>
          <a:p>
            <a:pPr marL="1385888" lvl="2" indent="-342900">
              <a:spcBef>
                <a:spcPts val="0"/>
              </a:spcBef>
              <a:spcAft>
                <a:spcPts val="0"/>
              </a:spcAft>
              <a:buFontTx/>
              <a:buChar char="-"/>
            </a:pPr>
            <a:r>
              <a:rPr lang="bg-BG" sz="2000" dirty="0" smtClean="0">
                <a:latin typeface="Segoe UI Semibold" panose="020B0702040204020203" pitchFamily="34" charset="0"/>
              </a:rPr>
              <a:t>Мебели</a:t>
            </a:r>
            <a:endParaRPr lang="da-DK" sz="2000" dirty="0">
              <a:latin typeface="Segoe UI Semibold" panose="020B0702040204020203" pitchFamily="34" charset="0"/>
            </a:endParaRPr>
          </a:p>
          <a:p>
            <a:pPr marL="1385888" lvl="2" indent="-342900">
              <a:spcBef>
                <a:spcPts val="0"/>
              </a:spcBef>
              <a:spcAft>
                <a:spcPts val="0"/>
              </a:spcAft>
              <a:buFontTx/>
              <a:buChar char="-"/>
            </a:pPr>
            <a:r>
              <a:rPr lang="bg-BG" sz="2000" dirty="0" smtClean="0">
                <a:latin typeface="Segoe UI Semibold" panose="020B0702040204020203" pitchFamily="34" charset="0"/>
              </a:rPr>
              <a:t>Целулоза &amp; хартия</a:t>
            </a:r>
          </a:p>
          <a:p>
            <a:pPr marL="1385888" lvl="2" indent="-342900">
              <a:spcBef>
                <a:spcPts val="0"/>
              </a:spcBef>
              <a:spcAft>
                <a:spcPts val="0"/>
              </a:spcAft>
              <a:buFontTx/>
              <a:buChar char="-"/>
            </a:pPr>
            <a:r>
              <a:rPr lang="bg-BG" sz="2000" dirty="0" smtClean="0">
                <a:latin typeface="Segoe UI Semibold" panose="020B0702040204020203" pitchFamily="34" charset="0"/>
              </a:rPr>
              <a:t>Енергия</a:t>
            </a:r>
            <a:r>
              <a:rPr lang="da-DK" sz="2000" dirty="0" smtClean="0">
                <a:latin typeface="Segoe UI Semibold" panose="020B0702040204020203" pitchFamily="34" charset="0"/>
              </a:rPr>
              <a:t> </a:t>
            </a:r>
            <a:endParaRPr lang="da-DK" sz="2000" dirty="0">
              <a:latin typeface="Segoe UI Semibold" panose="020B0702040204020203" pitchFamily="34" charset="0"/>
            </a:endParaRPr>
          </a:p>
          <a:p>
            <a:endParaRPr lang="da-DK" dirty="0" smtClean="0"/>
          </a:p>
          <a:p>
            <a:pPr marL="342900" indent="-342900">
              <a:buFontTx/>
              <a:buChar char="-"/>
            </a:pPr>
            <a:endParaRPr lang="da-DK" dirty="0" smtClean="0"/>
          </a:p>
          <a:p>
            <a:pPr lvl="1" indent="0"/>
            <a:endParaRPr lang="da-DK" dirty="0"/>
          </a:p>
        </p:txBody>
      </p:sp>
      <p:sp>
        <p:nvSpPr>
          <p:cNvPr id="4" name="TextBox 3"/>
          <p:cNvSpPr txBox="1"/>
          <p:nvPr/>
        </p:nvSpPr>
        <p:spPr>
          <a:xfrm>
            <a:off x="5130676" y="6745083"/>
            <a:ext cx="5256584" cy="307777"/>
          </a:xfrm>
          <a:prstGeom prst="rect">
            <a:avLst/>
          </a:prstGeom>
          <a:noFill/>
        </p:spPr>
        <p:txBody>
          <a:bodyPr wrap="square" rtlCol="0">
            <a:spAutoFit/>
          </a:bodyPr>
          <a:lstStyle/>
          <a:p>
            <a:r>
              <a:rPr lang="da-DK" sz="1400" dirty="0" smtClean="0"/>
              <a:t>Forest </a:t>
            </a:r>
            <a:r>
              <a:rPr lang="da-DK" sz="1400" dirty="0" err="1" smtClean="0"/>
              <a:t>map</a:t>
            </a:r>
            <a:r>
              <a:rPr lang="da-DK" sz="1400" dirty="0" smtClean="0"/>
              <a:t> of Europe - Source: European Forest </a:t>
            </a:r>
            <a:r>
              <a:rPr lang="da-DK" sz="1400" dirty="0" err="1" smtClean="0"/>
              <a:t>Institute</a:t>
            </a:r>
            <a:r>
              <a:rPr lang="da-DK" sz="1400" dirty="0" smtClean="0"/>
              <a:t>, 2011</a:t>
            </a:r>
            <a:endParaRPr lang="da-DK" sz="1400" dirty="0"/>
          </a:p>
        </p:txBody>
      </p:sp>
    </p:spTree>
    <p:extLst>
      <p:ext uri="{BB962C8B-B14F-4D97-AF65-F5344CB8AC3E}">
        <p14:creationId xmlns:p14="http://schemas.microsoft.com/office/powerpoint/2010/main" val="590657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Суровини за биогорива от дървесина</a:t>
            </a:r>
            <a:endParaRPr lang="en-US" sz="3200" dirty="0" smtClean="0">
              <a:solidFill>
                <a:srgbClr val="006633"/>
              </a:solidFill>
              <a:latin typeface="Segoe UI" pitchFamily="34" charset="0"/>
              <a:ea typeface="Segoe UI" pitchFamily="34" charset="0"/>
              <a:cs typeface="Segoe UI" pitchFamily="34" charset="0"/>
            </a:endParaRPr>
          </a:p>
        </p:txBody>
      </p:sp>
      <p:pic>
        <p:nvPicPr>
          <p:cNvPr id="3" name="Picture 2"/>
          <p:cNvPicPr>
            <a:picLocks noChangeAspect="1"/>
          </p:cNvPicPr>
          <p:nvPr/>
        </p:nvPicPr>
        <p:blipFill>
          <a:blip r:embed="rId3"/>
          <a:stretch>
            <a:fillRect/>
          </a:stretch>
        </p:blipFill>
        <p:spPr>
          <a:xfrm>
            <a:off x="554112" y="1188343"/>
            <a:ext cx="8837529" cy="6077383"/>
          </a:xfrm>
          <a:prstGeom prst="rect">
            <a:avLst/>
          </a:prstGeom>
        </p:spPr>
      </p:pic>
      <p:sp>
        <p:nvSpPr>
          <p:cNvPr id="5" name="TextBox 4"/>
          <p:cNvSpPr txBox="1"/>
          <p:nvPr/>
        </p:nvSpPr>
        <p:spPr>
          <a:xfrm>
            <a:off x="4770636" y="7111837"/>
            <a:ext cx="3504881" cy="307777"/>
          </a:xfrm>
          <a:prstGeom prst="rect">
            <a:avLst/>
          </a:prstGeom>
          <a:noFill/>
        </p:spPr>
        <p:txBody>
          <a:bodyPr wrap="square" rtlCol="0">
            <a:spAutoFit/>
          </a:bodyPr>
          <a:lstStyle/>
          <a:p>
            <a:r>
              <a:rPr lang="da-DK" sz="1400" dirty="0" smtClean="0"/>
              <a:t>Source: E. </a:t>
            </a:r>
            <a:r>
              <a:rPr lang="da-DK" sz="1400" dirty="0" err="1" smtClean="0"/>
              <a:t>Alakangas</a:t>
            </a:r>
            <a:r>
              <a:rPr lang="da-DK" sz="1400" dirty="0" smtClean="0"/>
              <a:t>, VTT, Finland</a:t>
            </a:r>
            <a:endParaRPr lang="da-DK" sz="1400" dirty="0"/>
          </a:p>
        </p:txBody>
      </p:sp>
    </p:spTree>
    <p:extLst>
      <p:ext uri="{BB962C8B-B14F-4D97-AF65-F5344CB8AC3E}">
        <p14:creationId xmlns:p14="http://schemas.microsoft.com/office/powerpoint/2010/main" val="3302292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980029" y="1766800"/>
            <a:ext cx="5845631" cy="5165321"/>
          </a:xfrm>
          <a:prstGeom prst="rect">
            <a:avLst/>
          </a:prstGeom>
        </p:spPr>
      </p:pic>
      <p:sp>
        <p:nvSpPr>
          <p:cNvPr id="5" name="Rectangle 4"/>
          <p:cNvSpPr/>
          <p:nvPr/>
        </p:nvSpPr>
        <p:spPr>
          <a:xfrm>
            <a:off x="2970436" y="6974210"/>
            <a:ext cx="7485062" cy="276999"/>
          </a:xfrm>
          <a:prstGeom prst="rect">
            <a:avLst/>
          </a:prstGeom>
        </p:spPr>
        <p:txBody>
          <a:bodyPr wrap="square">
            <a:spAutoFit/>
          </a:bodyPr>
          <a:lstStyle/>
          <a:p>
            <a:r>
              <a:rPr lang="en-US" sz="1200" dirty="0" smtClean="0">
                <a:solidFill>
                  <a:srgbClr val="000000"/>
                </a:solidFill>
                <a:latin typeface="Arial" panose="020B0604020202020204" pitchFamily="34" charset="0"/>
              </a:rPr>
              <a:t>Technical wood potential </a:t>
            </a:r>
            <a:r>
              <a:rPr lang="en-US" sz="1200" dirty="0">
                <a:solidFill>
                  <a:srgbClr val="000000"/>
                </a:solidFill>
                <a:latin typeface="Arial" panose="020B0604020202020204" pitchFamily="34" charset="0"/>
              </a:rPr>
              <a:t>in EU-27. </a:t>
            </a:r>
            <a:r>
              <a:rPr lang="en-US" sz="1200" dirty="0" smtClean="0">
                <a:solidFill>
                  <a:srgbClr val="000000"/>
                </a:solidFill>
                <a:latin typeface="Arial" panose="020B0604020202020204" pitchFamily="34" charset="0"/>
              </a:rPr>
              <a:t>Those </a:t>
            </a:r>
            <a:r>
              <a:rPr lang="en-US" sz="1200" dirty="0">
                <a:solidFill>
                  <a:srgbClr val="000000"/>
                </a:solidFill>
                <a:latin typeface="Arial" panose="020B0604020202020204" pitchFamily="34" charset="0"/>
              </a:rPr>
              <a:t>marked by beige color are less than 20 PJ</a:t>
            </a:r>
            <a:r>
              <a:rPr lang="en-US" sz="1200" dirty="0" smtClean="0">
                <a:solidFill>
                  <a:srgbClr val="000000"/>
                </a:solidFill>
                <a:latin typeface="Arial" panose="020B0604020202020204" pitchFamily="34" charset="0"/>
              </a:rPr>
              <a:t>. (Source: VTT, Finland) </a:t>
            </a:r>
            <a:endParaRPr lang="da-DK" sz="1200" dirty="0"/>
          </a:p>
        </p:txBody>
      </p:sp>
      <p:sp>
        <p:nvSpPr>
          <p:cNvPr id="6" name="TextBox 5"/>
          <p:cNvSpPr txBox="1"/>
          <p:nvPr/>
        </p:nvSpPr>
        <p:spPr>
          <a:xfrm>
            <a:off x="535291" y="1508118"/>
            <a:ext cx="3111984" cy="5740033"/>
          </a:xfrm>
          <a:prstGeom prst="rect">
            <a:avLst/>
          </a:prstGeom>
          <a:noFill/>
        </p:spPr>
        <p:txBody>
          <a:bodyPr wrap="square" rtlCol="0">
            <a:spAutoFit/>
          </a:bodyPr>
          <a:lstStyle/>
          <a:p>
            <a:r>
              <a:rPr lang="ru-RU" dirty="0" err="1">
                <a:latin typeface="Segoe UI" panose="020B0502040204020203" pitchFamily="34" charset="0"/>
                <a:ea typeface="Segoe UI" panose="020B0502040204020203" pitchFamily="34" charset="0"/>
                <a:cs typeface="Segoe UI" panose="020B0502040204020203" pitchFamily="34" charset="0"/>
              </a:rPr>
              <a:t>Най-големите</a:t>
            </a:r>
            <a:r>
              <a:rPr lang="ru-RU" dirty="0">
                <a:latin typeface="Segoe UI" panose="020B0502040204020203" pitchFamily="34" charset="0"/>
                <a:ea typeface="Segoe UI" panose="020B0502040204020203" pitchFamily="34" charset="0"/>
                <a:cs typeface="Segoe UI" panose="020B0502040204020203" pitchFamily="34" charset="0"/>
              </a:rPr>
              <a:t> </a:t>
            </a:r>
            <a:r>
              <a:rPr lang="ru-RU" dirty="0" err="1">
                <a:latin typeface="Segoe UI" panose="020B0502040204020203" pitchFamily="34" charset="0"/>
                <a:ea typeface="Segoe UI" panose="020B0502040204020203" pitchFamily="34" charset="0"/>
                <a:cs typeface="Segoe UI" panose="020B0502040204020203" pitchFamily="34" charset="0"/>
              </a:rPr>
              <a:t>потенциали</a:t>
            </a:r>
            <a:r>
              <a:rPr lang="ru-RU" dirty="0">
                <a:latin typeface="Segoe UI" panose="020B0502040204020203" pitchFamily="34" charset="0"/>
                <a:ea typeface="Segoe UI" panose="020B0502040204020203" pitchFamily="34" charset="0"/>
                <a:cs typeface="Segoe UI" panose="020B0502040204020203" pitchFamily="34" charset="0"/>
              </a:rPr>
              <a:t> </a:t>
            </a:r>
            <a:r>
              <a:rPr lang="ru-RU" dirty="0" smtClean="0">
                <a:latin typeface="Segoe UI" panose="020B0502040204020203" pitchFamily="34" charset="0"/>
                <a:ea typeface="Segoe UI" panose="020B0502040204020203" pitchFamily="34" charset="0"/>
                <a:cs typeface="Segoe UI" panose="020B0502040204020203" pitchFamily="34" charset="0"/>
              </a:rPr>
              <a:t>на </a:t>
            </a:r>
            <a:r>
              <a:rPr lang="ru-RU" dirty="0" err="1">
                <a:latin typeface="Segoe UI" panose="020B0502040204020203" pitchFamily="34" charset="0"/>
                <a:ea typeface="Segoe UI" panose="020B0502040204020203" pitchFamily="34" charset="0"/>
                <a:cs typeface="Segoe UI" panose="020B0502040204020203" pitchFamily="34" charset="0"/>
              </a:rPr>
              <a:t>налична</a:t>
            </a:r>
            <a:r>
              <a:rPr lang="ru-RU" dirty="0">
                <a:latin typeface="Segoe UI" panose="020B0502040204020203" pitchFamily="34" charset="0"/>
                <a:ea typeface="Segoe UI" panose="020B0502040204020203" pitchFamily="34" charset="0"/>
                <a:cs typeface="Segoe UI" panose="020B0502040204020203" pitchFamily="34" charset="0"/>
              </a:rPr>
              <a:t> </a:t>
            </a:r>
            <a:r>
              <a:rPr lang="ru-RU" dirty="0" err="1">
                <a:latin typeface="Segoe UI" panose="020B0502040204020203" pitchFamily="34" charset="0"/>
                <a:ea typeface="Segoe UI" panose="020B0502040204020203" pitchFamily="34" charset="0"/>
                <a:cs typeface="Segoe UI" panose="020B0502040204020203" pitchFamily="34" charset="0"/>
              </a:rPr>
              <a:t>дървсина</a:t>
            </a:r>
            <a:r>
              <a:rPr lang="ru-RU" dirty="0">
                <a:latin typeface="Segoe UI" panose="020B0502040204020203" pitchFamily="34" charset="0"/>
                <a:ea typeface="Segoe UI" panose="020B0502040204020203" pitchFamily="34" charset="0"/>
                <a:cs typeface="Segoe UI" panose="020B0502040204020203" pitchFamily="34" charset="0"/>
              </a:rPr>
              <a:t> за производство на </a:t>
            </a:r>
            <a:r>
              <a:rPr lang="ru-RU" dirty="0" err="1" smtClean="0">
                <a:latin typeface="Segoe UI" panose="020B0502040204020203" pitchFamily="34" charset="0"/>
                <a:ea typeface="Segoe UI" panose="020B0502040204020203" pitchFamily="34" charset="0"/>
                <a:cs typeface="Segoe UI" panose="020B0502040204020203" pitchFamily="34" charset="0"/>
              </a:rPr>
              <a:t>енергия</a:t>
            </a:r>
            <a:r>
              <a:rPr lang="ru-RU" dirty="0" smtClean="0">
                <a:latin typeface="Segoe UI" panose="020B0502040204020203" pitchFamily="34" charset="0"/>
                <a:ea typeface="Segoe UI" panose="020B0502040204020203" pitchFamily="34" charset="0"/>
                <a:cs typeface="Segoe UI" panose="020B0502040204020203" pitchFamily="34" charset="0"/>
              </a:rPr>
              <a:t> </a:t>
            </a:r>
            <a:r>
              <a:rPr lang="ru-RU" dirty="0" err="1" smtClean="0">
                <a:latin typeface="Segoe UI" panose="020B0502040204020203" pitchFamily="34" charset="0"/>
                <a:ea typeface="Segoe UI" panose="020B0502040204020203" pitchFamily="34" charset="0"/>
                <a:cs typeface="Segoe UI" panose="020B0502040204020203" pitchFamily="34" charset="0"/>
              </a:rPr>
              <a:t>са</a:t>
            </a:r>
            <a:r>
              <a:rPr lang="ru-RU" dirty="0" smtClean="0">
                <a:latin typeface="Segoe UI" panose="020B0502040204020203" pitchFamily="34" charset="0"/>
                <a:ea typeface="Segoe UI" panose="020B0502040204020203" pitchFamily="34" charset="0"/>
                <a:cs typeface="Segoe UI" panose="020B0502040204020203" pitchFamily="34" charset="0"/>
              </a:rPr>
              <a:t> </a:t>
            </a:r>
            <a:r>
              <a:rPr lang="ru-RU" dirty="0">
                <a:latin typeface="Segoe UI" panose="020B0502040204020203" pitchFamily="34" charset="0"/>
                <a:ea typeface="Segoe UI" panose="020B0502040204020203" pitchFamily="34" charset="0"/>
                <a:cs typeface="Segoe UI" panose="020B0502040204020203" pitchFamily="34" charset="0"/>
              </a:rPr>
              <a:t>в</a:t>
            </a:r>
            <a:r>
              <a:rPr lang="da-DK" dirty="0" smtClean="0">
                <a:latin typeface="Segoe UI" panose="020B0502040204020203" pitchFamily="34" charset="0"/>
                <a:ea typeface="Segoe UI" panose="020B0502040204020203" pitchFamily="34" charset="0"/>
                <a:cs typeface="Segoe UI" panose="020B0502040204020203" pitchFamily="34" charset="0"/>
              </a:rPr>
              <a:t>:</a:t>
            </a:r>
          </a:p>
          <a:p>
            <a:endParaRPr lang="da-DK" dirty="0" smtClean="0"/>
          </a:p>
          <a:p>
            <a:pPr marL="342900" indent="-342900">
              <a:buFontTx/>
              <a:buChar char="-"/>
            </a:pPr>
            <a:r>
              <a:rPr lang="bg-BG" sz="2000" dirty="0" smtClean="0">
                <a:latin typeface="Segoe UI Semibold" panose="020B0702040204020203" pitchFamily="34" charset="0"/>
              </a:rPr>
              <a:t>Германия</a:t>
            </a:r>
            <a:endParaRPr lang="da-DK" sz="2000" dirty="0">
              <a:latin typeface="Segoe UI Semibold" panose="020B0702040204020203" pitchFamily="34" charset="0"/>
            </a:endParaRPr>
          </a:p>
          <a:p>
            <a:pPr marL="342900" indent="-342900">
              <a:buFontTx/>
              <a:buChar char="-"/>
            </a:pPr>
            <a:r>
              <a:rPr lang="bg-BG" sz="2000" dirty="0" smtClean="0">
                <a:latin typeface="Segoe UI Semibold" panose="020B0702040204020203" pitchFamily="34" charset="0"/>
              </a:rPr>
              <a:t>Франция</a:t>
            </a:r>
            <a:endParaRPr lang="da-DK" sz="2000" dirty="0">
              <a:latin typeface="Segoe UI Semibold" panose="020B0702040204020203" pitchFamily="34" charset="0"/>
            </a:endParaRPr>
          </a:p>
          <a:p>
            <a:pPr marL="342900" indent="-342900">
              <a:buFontTx/>
              <a:buChar char="-"/>
            </a:pPr>
            <a:r>
              <a:rPr lang="bg-BG" sz="2000" dirty="0" smtClean="0">
                <a:latin typeface="Segoe UI Semibold" panose="020B0702040204020203" pitchFamily="34" charset="0"/>
              </a:rPr>
              <a:t>Финландия</a:t>
            </a:r>
            <a:endParaRPr lang="da-DK" sz="2000" dirty="0">
              <a:latin typeface="Segoe UI Semibold" panose="020B0702040204020203" pitchFamily="34" charset="0"/>
            </a:endParaRPr>
          </a:p>
          <a:p>
            <a:pPr marL="342900" indent="-342900">
              <a:buFontTx/>
              <a:buChar char="-"/>
            </a:pPr>
            <a:r>
              <a:rPr lang="bg-BG" sz="2000" dirty="0" smtClean="0">
                <a:latin typeface="Segoe UI Semibold" panose="020B0702040204020203" pitchFamily="34" charset="0"/>
              </a:rPr>
              <a:t>Швеция</a:t>
            </a:r>
            <a:endParaRPr lang="da-DK" sz="2000" dirty="0">
              <a:latin typeface="Segoe UI Semibold" panose="020B0702040204020203" pitchFamily="34" charset="0"/>
            </a:endParaRPr>
          </a:p>
          <a:p>
            <a:pPr marL="342900" indent="-342900">
              <a:buFontTx/>
              <a:buChar char="-"/>
            </a:pPr>
            <a:r>
              <a:rPr lang="bg-BG" sz="2000" dirty="0" smtClean="0">
                <a:latin typeface="Segoe UI Semibold" panose="020B0702040204020203" pitchFamily="34" charset="0"/>
              </a:rPr>
              <a:t>Полша</a:t>
            </a:r>
            <a:endParaRPr lang="da-DK" sz="2000" dirty="0">
              <a:latin typeface="Segoe UI Semibold" panose="020B0702040204020203" pitchFamily="34" charset="0"/>
            </a:endParaRPr>
          </a:p>
          <a:p>
            <a:pPr marL="342900" indent="-342900">
              <a:buFontTx/>
              <a:buChar char="-"/>
            </a:pPr>
            <a:endParaRPr lang="da-DK" sz="2000" dirty="0">
              <a:latin typeface="Segoe UI Semibold" panose="020B0702040204020203" pitchFamily="34" charset="0"/>
            </a:endParaRPr>
          </a:p>
          <a:p>
            <a:endParaRPr lang="da-DK" sz="2000" dirty="0">
              <a:latin typeface="Segoe UI Semibold" panose="020B0702040204020203" pitchFamily="34" charset="0"/>
            </a:endParaRPr>
          </a:p>
          <a:p>
            <a:r>
              <a:rPr lang="bg-BG" sz="2000" dirty="0" smtClean="0">
                <a:latin typeface="Segoe UI Semibold" panose="020B0702040204020203" pitchFamily="34" charset="0"/>
              </a:rPr>
              <a:t>Извън ЕС</a:t>
            </a:r>
            <a:endParaRPr lang="da-DK" sz="2000" dirty="0">
              <a:latin typeface="Segoe UI Semibold" panose="020B0702040204020203" pitchFamily="34" charset="0"/>
            </a:endParaRPr>
          </a:p>
          <a:p>
            <a:pPr marL="342900" indent="-342900">
              <a:buFontTx/>
              <a:buChar char="-"/>
            </a:pPr>
            <a:r>
              <a:rPr lang="bg-BG" sz="2000" dirty="0" smtClean="0">
                <a:latin typeface="Segoe UI Semibold" panose="020B0702040204020203" pitchFamily="34" charset="0"/>
              </a:rPr>
              <a:t>Русия</a:t>
            </a:r>
            <a:endParaRPr lang="da-DK" sz="2000" dirty="0">
              <a:latin typeface="Segoe UI Semibold" panose="020B0702040204020203" pitchFamily="34" charset="0"/>
            </a:endParaRPr>
          </a:p>
          <a:p>
            <a:pPr marL="342900" indent="-342900">
              <a:buFontTx/>
              <a:buChar char="-"/>
            </a:pPr>
            <a:r>
              <a:rPr lang="bg-BG" sz="2000" dirty="0" smtClean="0">
                <a:latin typeface="Segoe UI Semibold" panose="020B0702040204020203" pitchFamily="34" charset="0"/>
              </a:rPr>
              <a:t>Канада</a:t>
            </a:r>
            <a:endParaRPr lang="da-DK" sz="2000" dirty="0">
              <a:latin typeface="Segoe UI Semibold" panose="020B0702040204020203" pitchFamily="34" charset="0"/>
            </a:endParaRPr>
          </a:p>
          <a:p>
            <a:pPr marL="342900" indent="-342900">
              <a:buFontTx/>
              <a:buChar char="-"/>
            </a:pPr>
            <a:r>
              <a:rPr lang="bg-BG" sz="2000" dirty="0" smtClean="0">
                <a:latin typeface="Segoe UI Semibold" panose="020B0702040204020203" pitchFamily="34" charset="0"/>
              </a:rPr>
              <a:t>САЩ</a:t>
            </a:r>
            <a:endParaRPr lang="da-DK" sz="2000" dirty="0">
              <a:latin typeface="Segoe UI Semibold" panose="020B0702040204020203" pitchFamily="34" charset="0"/>
            </a:endParaRPr>
          </a:p>
          <a:p>
            <a:pPr marL="342900" indent="-342900">
              <a:buFontTx/>
              <a:buChar char="-"/>
            </a:pPr>
            <a:endParaRPr lang="da-DK" dirty="0" smtClean="0"/>
          </a:p>
        </p:txBody>
      </p:sp>
      <p:sp>
        <p:nvSpPr>
          <p:cNvPr id="2" name="TextBox 1"/>
          <p:cNvSpPr txBox="1"/>
          <p:nvPr/>
        </p:nvSpPr>
        <p:spPr>
          <a:xfrm>
            <a:off x="4953248" y="1300369"/>
            <a:ext cx="4065860" cy="415498"/>
          </a:xfrm>
          <a:prstGeom prst="rect">
            <a:avLst/>
          </a:prstGeom>
          <a:noFill/>
        </p:spPr>
        <p:txBody>
          <a:bodyPr wrap="square" rtlCol="0">
            <a:spAutoFit/>
          </a:bodyPr>
          <a:lstStyle/>
          <a:p>
            <a:r>
              <a:rPr lang="bg-BG" dirty="0" smtClean="0"/>
              <a:t>Дървесен потенциал в Европа</a:t>
            </a:r>
            <a:endParaRPr lang="da-DK"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0236" y="446294"/>
            <a:ext cx="756602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5849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Суровини за биогорива от дървесина</a:t>
            </a:r>
            <a:endParaRPr lang="en-US" sz="3200" dirty="0" smtClean="0">
              <a:solidFill>
                <a:srgbClr val="006633"/>
              </a:solidFill>
              <a:latin typeface="Segoe UI" pitchFamily="34" charset="0"/>
              <a:ea typeface="Segoe UI" pitchFamily="34" charset="0"/>
              <a:cs typeface="Segoe UI" pitchFamily="34" charset="0"/>
            </a:endParaRPr>
          </a:p>
        </p:txBody>
      </p:sp>
      <p:pic>
        <p:nvPicPr>
          <p:cNvPr id="3" name="Picture 2"/>
          <p:cNvPicPr>
            <a:picLocks noChangeAspect="1"/>
          </p:cNvPicPr>
          <p:nvPr/>
        </p:nvPicPr>
        <p:blipFill>
          <a:blip r:embed="rId3"/>
          <a:stretch>
            <a:fillRect/>
          </a:stretch>
        </p:blipFill>
        <p:spPr>
          <a:xfrm>
            <a:off x="4050556" y="1211589"/>
            <a:ext cx="6010776" cy="6335042"/>
          </a:xfrm>
          <a:prstGeom prst="rect">
            <a:avLst/>
          </a:prstGeom>
        </p:spPr>
      </p:pic>
      <p:sp>
        <p:nvSpPr>
          <p:cNvPr id="4" name="Rectangle 3"/>
          <p:cNvSpPr/>
          <p:nvPr/>
        </p:nvSpPr>
        <p:spPr>
          <a:xfrm>
            <a:off x="1513187" y="6516935"/>
            <a:ext cx="2567215" cy="738664"/>
          </a:xfrm>
          <a:prstGeom prst="rect">
            <a:avLst/>
          </a:prstGeom>
        </p:spPr>
        <p:txBody>
          <a:bodyPr wrap="square">
            <a:spAutoFit/>
          </a:bodyPr>
          <a:lstStyle/>
          <a:p>
            <a:r>
              <a:rPr lang="en-US" sz="1400" dirty="0">
                <a:solidFill>
                  <a:srgbClr val="000000"/>
                </a:solidFill>
                <a:latin typeface="Arial" panose="020B0604020202020204" pitchFamily="34" charset="0"/>
              </a:rPr>
              <a:t>Wood potential in </a:t>
            </a:r>
            <a:r>
              <a:rPr lang="en-US" sz="1400" dirty="0" smtClean="0">
                <a:solidFill>
                  <a:srgbClr val="000000"/>
                </a:solidFill>
                <a:latin typeface="Arial" panose="020B0604020202020204" pitchFamily="34" charset="0"/>
              </a:rPr>
              <a:t>Europe.</a:t>
            </a:r>
          </a:p>
          <a:p>
            <a:r>
              <a:rPr lang="en-US" sz="1400" dirty="0" smtClean="0">
                <a:solidFill>
                  <a:srgbClr val="000000"/>
                </a:solidFill>
                <a:latin typeface="Arial" panose="020B0604020202020204" pitchFamily="34" charset="0"/>
              </a:rPr>
              <a:t>Technical potential in 1000m</a:t>
            </a:r>
            <a:r>
              <a:rPr lang="en-US" sz="1400" baseline="30000" dirty="0" smtClean="0">
                <a:solidFill>
                  <a:srgbClr val="000000"/>
                </a:solidFill>
                <a:latin typeface="Arial" panose="020B0604020202020204" pitchFamily="34" charset="0"/>
              </a:rPr>
              <a:t>3</a:t>
            </a:r>
            <a:r>
              <a:rPr lang="en-US" sz="1400" dirty="0" smtClean="0">
                <a:solidFill>
                  <a:srgbClr val="000000"/>
                </a:solidFill>
                <a:latin typeface="Arial" panose="020B0604020202020204" pitchFamily="34" charset="0"/>
              </a:rPr>
              <a:t> Source</a:t>
            </a:r>
            <a:r>
              <a:rPr lang="en-US" sz="1400" dirty="0">
                <a:solidFill>
                  <a:srgbClr val="000000"/>
                </a:solidFill>
                <a:latin typeface="Arial" panose="020B0604020202020204" pitchFamily="34" charset="0"/>
              </a:rPr>
              <a:t>: VTT, </a:t>
            </a:r>
            <a:r>
              <a:rPr lang="en-US" sz="1400" dirty="0" smtClean="0">
                <a:solidFill>
                  <a:srgbClr val="000000"/>
                </a:solidFill>
                <a:latin typeface="Arial" panose="020B0604020202020204" pitchFamily="34" charset="0"/>
              </a:rPr>
              <a:t>Finland</a:t>
            </a:r>
            <a:endParaRPr lang="da-DK" sz="1400" dirty="0"/>
          </a:p>
        </p:txBody>
      </p:sp>
      <p:sp>
        <p:nvSpPr>
          <p:cNvPr id="5" name="TextBox 4"/>
          <p:cNvSpPr txBox="1"/>
          <p:nvPr/>
        </p:nvSpPr>
        <p:spPr>
          <a:xfrm>
            <a:off x="378148" y="1404367"/>
            <a:ext cx="3227536" cy="3323987"/>
          </a:xfrm>
          <a:prstGeom prst="rect">
            <a:avLst/>
          </a:prstGeom>
          <a:noFill/>
        </p:spPr>
        <p:txBody>
          <a:bodyPr wrap="square" rtlCol="0">
            <a:spAutoFit/>
          </a:bodyPr>
          <a:lstStyle/>
          <a:p>
            <a:r>
              <a:rPr lang="ru-RU" dirty="0" err="1" smtClean="0">
                <a:latin typeface="Segoe UI" panose="020B0502040204020203" pitchFamily="34" charset="0"/>
                <a:ea typeface="Segoe UI" panose="020B0502040204020203" pitchFamily="34" charset="0"/>
                <a:cs typeface="Segoe UI" panose="020B0502040204020203" pitchFamily="34" charset="0"/>
              </a:rPr>
              <a:t>Общият</a:t>
            </a:r>
            <a:r>
              <a:rPr lang="ru-RU" dirty="0" smtClean="0">
                <a:latin typeface="Segoe UI" panose="020B0502040204020203" pitchFamily="34" charset="0"/>
                <a:ea typeface="Segoe UI" panose="020B0502040204020203" pitchFamily="34" charset="0"/>
                <a:cs typeface="Segoe UI" panose="020B0502040204020203" pitchFamily="34" charset="0"/>
              </a:rPr>
              <a:t> потенциал за </a:t>
            </a:r>
            <a:r>
              <a:rPr lang="ru-RU" dirty="0" err="1" smtClean="0">
                <a:latin typeface="Segoe UI" panose="020B0502040204020203" pitchFamily="34" charset="0"/>
                <a:ea typeface="Segoe UI" panose="020B0502040204020203" pitchFamily="34" charset="0"/>
                <a:cs typeface="Segoe UI" panose="020B0502040204020203" pitchFamily="34" charset="0"/>
              </a:rPr>
              <a:t>дървесина</a:t>
            </a:r>
            <a:r>
              <a:rPr lang="ru-RU" dirty="0" smtClean="0">
                <a:latin typeface="Segoe UI" panose="020B0502040204020203" pitchFamily="34" charset="0"/>
                <a:ea typeface="Segoe UI" panose="020B0502040204020203" pitchFamily="34" charset="0"/>
                <a:cs typeface="Segoe UI" panose="020B0502040204020203" pitchFamily="34" charset="0"/>
              </a:rPr>
              <a:t> е сбор от </a:t>
            </a:r>
            <a:r>
              <a:rPr lang="ru-RU" dirty="0" err="1" smtClean="0">
                <a:latin typeface="Segoe UI" panose="020B0502040204020203" pitchFamily="34" charset="0"/>
                <a:ea typeface="Segoe UI" panose="020B0502040204020203" pitchFamily="34" charset="0"/>
                <a:cs typeface="Segoe UI" panose="020B0502040204020203" pitchFamily="34" charset="0"/>
              </a:rPr>
              <a:t>наличнитее</a:t>
            </a:r>
            <a:r>
              <a:rPr lang="da-DK" dirty="0" smtClean="0">
                <a:latin typeface="Segoe UI" panose="020B0502040204020203" pitchFamily="34" charset="0"/>
                <a:ea typeface="Segoe UI" panose="020B0502040204020203" pitchFamily="34" charset="0"/>
                <a:cs typeface="Segoe UI" panose="020B0502040204020203" pitchFamily="34" charset="0"/>
              </a:rPr>
              <a:t>:</a:t>
            </a:r>
          </a:p>
          <a:p>
            <a:endParaRPr lang="da-DK" dirty="0" smtClean="0">
              <a:latin typeface="Segoe UI" panose="020B0502040204020203" pitchFamily="34" charset="0"/>
              <a:ea typeface="Segoe UI" panose="020B0502040204020203" pitchFamily="34" charset="0"/>
              <a:cs typeface="Segoe UI" panose="020B0502040204020203" pitchFamily="34" charset="0"/>
            </a:endParaRPr>
          </a:p>
          <a:p>
            <a:pPr marL="342900" indent="-342900">
              <a:buFontTx/>
              <a:buChar char="-"/>
            </a:pPr>
            <a:r>
              <a:rPr lang="bg-BG" dirty="0" smtClean="0">
                <a:latin typeface="Segoe UI" panose="020B0502040204020203" pitchFamily="34" charset="0"/>
                <a:ea typeface="Segoe UI" panose="020B0502040204020203" pitchFamily="34" charset="0"/>
                <a:cs typeface="Segoe UI" panose="020B0502040204020203" pitchFamily="34" charset="0"/>
              </a:rPr>
              <a:t>Стволова дървесина</a:t>
            </a:r>
            <a:endParaRPr lang="da-DK" dirty="0" smtClean="0">
              <a:latin typeface="Segoe UI" panose="020B0502040204020203" pitchFamily="34" charset="0"/>
              <a:ea typeface="Segoe UI" panose="020B0502040204020203" pitchFamily="34" charset="0"/>
              <a:cs typeface="Segoe UI" panose="020B0502040204020203" pitchFamily="34" charset="0"/>
            </a:endParaRPr>
          </a:p>
          <a:p>
            <a:pPr marL="342900" indent="-342900">
              <a:buFontTx/>
              <a:buChar char="-"/>
            </a:pPr>
            <a:r>
              <a:rPr lang="bg-BG" dirty="0" smtClean="0">
                <a:latin typeface="Segoe UI" panose="020B0502040204020203" pitchFamily="34" charset="0"/>
                <a:ea typeface="Segoe UI" panose="020B0502040204020203" pitchFamily="34" charset="0"/>
                <a:cs typeface="Segoe UI" panose="020B0502040204020203" pitchFamily="34" charset="0"/>
              </a:rPr>
              <a:t>Първични горски остатъци</a:t>
            </a:r>
            <a:endParaRPr lang="da-DK" dirty="0" smtClean="0">
              <a:latin typeface="Segoe UI" panose="020B0502040204020203" pitchFamily="34" charset="0"/>
              <a:ea typeface="Segoe UI" panose="020B0502040204020203" pitchFamily="34" charset="0"/>
              <a:cs typeface="Segoe UI" panose="020B0502040204020203" pitchFamily="34" charset="0"/>
            </a:endParaRPr>
          </a:p>
          <a:p>
            <a:pPr marL="342900" indent="-342900">
              <a:buFontTx/>
              <a:buChar char="-"/>
            </a:pPr>
            <a:r>
              <a:rPr lang="bg-BG" dirty="0" smtClean="0">
                <a:latin typeface="Segoe UI" panose="020B0502040204020203" pitchFamily="34" charset="0"/>
                <a:ea typeface="Segoe UI" panose="020B0502040204020203" pitchFamily="34" charset="0"/>
                <a:cs typeface="Segoe UI" panose="020B0502040204020203" pitchFamily="34" charset="0"/>
              </a:rPr>
              <a:t>Странични продукти</a:t>
            </a:r>
            <a:endParaRPr lang="da-DK" dirty="0" smtClean="0">
              <a:latin typeface="Segoe UI" panose="020B0502040204020203" pitchFamily="34" charset="0"/>
              <a:ea typeface="Segoe UI" panose="020B0502040204020203" pitchFamily="34" charset="0"/>
              <a:cs typeface="Segoe UI" panose="020B0502040204020203" pitchFamily="34" charset="0"/>
            </a:endParaRPr>
          </a:p>
          <a:p>
            <a:pPr marL="342900" indent="-342900">
              <a:buFontTx/>
              <a:buChar char="-"/>
            </a:pPr>
            <a:r>
              <a:rPr lang="bg-BG" dirty="0" smtClean="0">
                <a:latin typeface="Segoe UI" panose="020B0502040204020203" pitchFamily="34" charset="0"/>
                <a:ea typeface="Segoe UI" panose="020B0502040204020203" pitchFamily="34" charset="0"/>
                <a:cs typeface="Segoe UI" panose="020B0502040204020203" pitchFamily="34" charset="0"/>
              </a:rPr>
              <a:t>Използвана дървесина</a:t>
            </a:r>
            <a:endParaRPr lang="da-DK" dirty="0" smtClean="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78810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Суровини </a:t>
            </a:r>
            <a:r>
              <a:rPr lang="bg-BG" sz="3200" dirty="0" smtClean="0">
                <a:solidFill>
                  <a:srgbClr val="006633"/>
                </a:solidFill>
                <a:latin typeface="Segoe UI" pitchFamily="34" charset="0"/>
                <a:ea typeface="Segoe UI" pitchFamily="34" charset="0"/>
                <a:cs typeface="Segoe UI" pitchFamily="34" charset="0"/>
              </a:rPr>
              <a:t> за </a:t>
            </a:r>
            <a:r>
              <a:rPr lang="bg-BG" sz="3200" dirty="0">
                <a:solidFill>
                  <a:srgbClr val="006633"/>
                </a:solidFill>
                <a:latin typeface="Segoe UI" pitchFamily="34" charset="0"/>
                <a:ea typeface="Segoe UI" pitchFamily="34" charset="0"/>
                <a:cs typeface="Segoe UI" pitchFamily="34" charset="0"/>
              </a:rPr>
              <a:t>биогорива от дървесина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54826" y="1390406"/>
            <a:ext cx="9623425" cy="5192180"/>
          </a:xfrm>
        </p:spPr>
        <p:txBody>
          <a:bodyPr/>
          <a:lstStyle/>
          <a:p>
            <a:pPr marL="0" indent="0">
              <a:buNone/>
            </a:pPr>
            <a:r>
              <a:rPr lang="en-US" sz="1800" dirty="0" smtClean="0"/>
              <a:t>	</a:t>
            </a:r>
          </a:p>
        </p:txBody>
      </p:sp>
      <p:sp>
        <p:nvSpPr>
          <p:cNvPr id="2" name="TextBox 1"/>
          <p:cNvSpPr txBox="1"/>
          <p:nvPr/>
        </p:nvSpPr>
        <p:spPr>
          <a:xfrm>
            <a:off x="0" y="1373173"/>
            <a:ext cx="9422208" cy="415498"/>
          </a:xfrm>
          <a:prstGeom prst="rect">
            <a:avLst/>
          </a:prstGeom>
          <a:noFill/>
        </p:spPr>
        <p:txBody>
          <a:bodyPr wrap="square" rtlCol="0">
            <a:spAutoFit/>
          </a:bodyPr>
          <a:lstStyle/>
          <a:p>
            <a:pPr lvl="1" indent="0">
              <a:spcBef>
                <a:spcPts val="600"/>
              </a:spcBef>
              <a:spcAft>
                <a:spcPts val="600"/>
              </a:spcAft>
            </a:pPr>
            <a:r>
              <a:rPr lang="ru-RU" dirty="0" err="1" smtClean="0">
                <a:latin typeface="Segoe UI Semibold" panose="020B0702040204020203" pitchFamily="34" charset="0"/>
              </a:rPr>
              <a:t>Най-често</a:t>
            </a:r>
            <a:r>
              <a:rPr lang="ru-RU" dirty="0" smtClean="0">
                <a:latin typeface="Segoe UI Semibold" panose="020B0702040204020203" pitchFamily="34" charset="0"/>
              </a:rPr>
              <a:t> </a:t>
            </a:r>
            <a:r>
              <a:rPr lang="ru-RU" dirty="0" err="1" smtClean="0">
                <a:latin typeface="Segoe UI Semibold" panose="020B0702040204020203" pitchFamily="34" charset="0"/>
              </a:rPr>
              <a:t>срещаните</a:t>
            </a:r>
            <a:r>
              <a:rPr lang="ru-RU" dirty="0" smtClean="0">
                <a:latin typeface="Segoe UI Semibold" panose="020B0702040204020203" pitchFamily="34" charset="0"/>
              </a:rPr>
              <a:t> </a:t>
            </a:r>
            <a:r>
              <a:rPr lang="ru-RU" dirty="0" err="1" smtClean="0">
                <a:latin typeface="Segoe UI Semibold" panose="020B0702040204020203" pitchFamily="34" charset="0"/>
              </a:rPr>
              <a:t>суровини</a:t>
            </a:r>
            <a:r>
              <a:rPr lang="ru-RU" dirty="0" smtClean="0">
                <a:latin typeface="Segoe UI Semibold" panose="020B0702040204020203" pitchFamily="34" charset="0"/>
              </a:rPr>
              <a:t> за отопление:</a:t>
            </a:r>
            <a:endParaRPr lang="da-DK" dirty="0" smtClean="0">
              <a:latin typeface="Segoe UI Semibold" panose="020B0702040204020203"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770104328"/>
              </p:ext>
            </p:extLst>
          </p:nvPr>
        </p:nvGraphicFramePr>
        <p:xfrm>
          <a:off x="378149" y="1805904"/>
          <a:ext cx="9999324" cy="5011170"/>
        </p:xfrm>
        <a:graphic>
          <a:graphicData uri="http://schemas.openxmlformats.org/drawingml/2006/table">
            <a:tbl>
              <a:tblPr>
                <a:tableStyleId>{0505E3EF-67EA-436B-97B2-0124C06EBD24}</a:tableStyleId>
              </a:tblPr>
              <a:tblGrid>
                <a:gridCol w="2776029"/>
                <a:gridCol w="2407765"/>
                <a:gridCol w="2407765"/>
                <a:gridCol w="2407765"/>
              </a:tblGrid>
              <a:tr h="513050">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Суровина</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Средна влажност</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произход</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Използвана за</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r>
              <a:tr h="466361">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Остатъци от дъскорезница</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en-US" sz="1600" dirty="0">
                          <a:effectLst/>
                          <a:latin typeface="Segoe UI" panose="020B0502040204020203" pitchFamily="34" charset="0"/>
                          <a:ea typeface="Segoe UI" panose="020B0502040204020203" pitchFamily="34" charset="0"/>
                          <a:cs typeface="Segoe UI" panose="020B0502040204020203" pitchFamily="34" charset="0"/>
                        </a:rPr>
                        <a:t>15 – 50% </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Регионални дъскорезници</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ru-RU" sz="1600" dirty="0" smtClean="0">
                          <a:effectLst/>
                          <a:latin typeface="Segoe UI" panose="020B0502040204020203" pitchFamily="34" charset="0"/>
                          <a:ea typeface="Segoe UI" panose="020B0502040204020203" pitchFamily="34" charset="0"/>
                          <a:cs typeface="Segoe UI" panose="020B0502040204020203" pitchFamily="34" charset="0"/>
                        </a:rPr>
                        <a:t>Производство  на  </a:t>
                      </a:r>
                      <a:r>
                        <a:rPr lang="ru-RU" sz="1600" dirty="0" err="1" smtClean="0">
                          <a:effectLst/>
                          <a:latin typeface="Segoe UI" panose="020B0502040204020203" pitchFamily="34" charset="0"/>
                          <a:ea typeface="Segoe UI" panose="020B0502040204020203" pitchFamily="34" charset="0"/>
                          <a:cs typeface="Segoe UI" panose="020B0502040204020203" pitchFamily="34" charset="0"/>
                        </a:rPr>
                        <a:t>първокачествен</a:t>
                      </a:r>
                      <a:r>
                        <a:rPr lang="ru-RU" sz="1600" dirty="0" smtClean="0">
                          <a:effectLst/>
                          <a:latin typeface="Segoe UI" panose="020B0502040204020203" pitchFamily="34" charset="0"/>
                          <a:ea typeface="Segoe UI" panose="020B0502040204020203" pitchFamily="34" charset="0"/>
                          <a:cs typeface="Segoe UI" panose="020B0502040204020203" pitchFamily="34" charset="0"/>
                        </a:rPr>
                        <a:t> </a:t>
                      </a:r>
                      <a:r>
                        <a:rPr lang="ru-RU" sz="1600" dirty="0" err="1" smtClean="0">
                          <a:effectLst/>
                          <a:latin typeface="Segoe UI" panose="020B0502040204020203" pitchFamily="34" charset="0"/>
                          <a:ea typeface="Segoe UI" panose="020B0502040204020203" pitchFamily="34" charset="0"/>
                          <a:cs typeface="Segoe UI" panose="020B0502040204020203" pitchFamily="34" charset="0"/>
                        </a:rPr>
                        <a:t>дървесен</a:t>
                      </a:r>
                      <a:r>
                        <a:rPr lang="ru-RU" sz="1600" dirty="0" smtClean="0">
                          <a:effectLst/>
                          <a:latin typeface="Segoe UI" panose="020B0502040204020203" pitchFamily="34" charset="0"/>
                          <a:ea typeface="Segoe UI" panose="020B0502040204020203" pitchFamily="34" charset="0"/>
                          <a:cs typeface="Segoe UI" panose="020B0502040204020203" pitchFamily="34" charset="0"/>
                        </a:rPr>
                        <a:t> </a:t>
                      </a:r>
                      <a:r>
                        <a:rPr lang="ru-RU" sz="1600" dirty="0" err="1" smtClean="0">
                          <a:effectLst/>
                          <a:latin typeface="Segoe UI" panose="020B0502040204020203" pitchFamily="34" charset="0"/>
                          <a:ea typeface="Segoe UI" panose="020B0502040204020203" pitchFamily="34" charset="0"/>
                          <a:cs typeface="Segoe UI" panose="020B0502040204020203" pitchFamily="34" charset="0"/>
                        </a:rPr>
                        <a:t>чипс</a:t>
                      </a:r>
                      <a:r>
                        <a:rPr lang="ru-RU" sz="1600" dirty="0" smtClean="0">
                          <a:effectLst/>
                          <a:latin typeface="Segoe UI" panose="020B0502040204020203" pitchFamily="34" charset="0"/>
                          <a:ea typeface="Segoe UI" panose="020B0502040204020203" pitchFamily="34" charset="0"/>
                          <a:cs typeface="Segoe UI" panose="020B0502040204020203" pitchFamily="34" charset="0"/>
                        </a:rPr>
                        <a:t> </a:t>
                      </a:r>
                      <a:r>
                        <a:rPr lang="ru-RU" sz="1600" dirty="0" err="1" smtClean="0">
                          <a:effectLst/>
                          <a:latin typeface="Segoe UI" panose="020B0502040204020203" pitchFamily="34" charset="0"/>
                          <a:ea typeface="Segoe UI" panose="020B0502040204020203" pitchFamily="34" charset="0"/>
                          <a:cs typeface="Segoe UI" panose="020B0502040204020203" pitchFamily="34" charset="0"/>
                        </a:rPr>
                        <a:t>пелети</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r>
              <a:tr h="466361">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Обла дървесина</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en-US" sz="1600" dirty="0">
                          <a:effectLst/>
                          <a:latin typeface="Segoe UI" panose="020B0502040204020203" pitchFamily="34" charset="0"/>
                          <a:ea typeface="Segoe UI" panose="020B0502040204020203" pitchFamily="34" charset="0"/>
                          <a:cs typeface="Segoe UI" panose="020B0502040204020203" pitchFamily="34" charset="0"/>
                        </a:rPr>
                        <a:t>20 – 50% </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Гори,</a:t>
                      </a:r>
                      <a:r>
                        <a:rPr lang="bg-BG" sz="1600" baseline="0" dirty="0" smtClean="0">
                          <a:effectLst/>
                          <a:latin typeface="Segoe UI" panose="020B0502040204020203" pitchFamily="34" charset="0"/>
                          <a:ea typeface="Segoe UI" panose="020B0502040204020203" pitchFamily="34" charset="0"/>
                          <a:cs typeface="Segoe UI" panose="020B0502040204020203" pitchFamily="34" charset="0"/>
                        </a:rPr>
                        <a:t> регионални дъскорезници</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kumimoji="0" lang="ru-RU" sz="1600" b="0" i="0" u="none" strike="noStrike" kern="1200" cap="none" spc="0" normalizeH="0" baseline="0" noProof="0" dirty="0" smtClean="0">
                          <a:ln>
                            <a:noFill/>
                          </a:ln>
                          <a:solidFill>
                            <a:prstClr val="black"/>
                          </a:solidFill>
                          <a:effectLst/>
                          <a:uLnTx/>
                          <a:uFillTx/>
                          <a:latin typeface="Segoe UI" panose="020B0502040204020203" pitchFamily="34" charset="0"/>
                          <a:ea typeface="Segoe UI" panose="020B0502040204020203" pitchFamily="34" charset="0"/>
                          <a:cs typeface="Segoe UI" panose="020B0502040204020203" pitchFamily="34" charset="0"/>
                        </a:rPr>
                        <a:t>Производство  на  </a:t>
                      </a:r>
                      <a:r>
                        <a:rPr kumimoji="0" lang="ru-RU" sz="1600" b="0" i="0" u="none" strike="noStrike" kern="1200" cap="none" spc="0" normalizeH="0" baseline="0" noProof="0" dirty="0" err="1" smtClean="0">
                          <a:ln>
                            <a:noFill/>
                          </a:ln>
                          <a:solidFill>
                            <a:prstClr val="black"/>
                          </a:solidFill>
                          <a:effectLst/>
                          <a:uLnTx/>
                          <a:uFillTx/>
                          <a:latin typeface="Segoe UI" panose="020B0502040204020203" pitchFamily="34" charset="0"/>
                          <a:ea typeface="Segoe UI" panose="020B0502040204020203" pitchFamily="34" charset="0"/>
                          <a:cs typeface="Segoe UI" panose="020B0502040204020203" pitchFamily="34" charset="0"/>
                        </a:rPr>
                        <a:t>първокачествен</a:t>
                      </a:r>
                      <a:r>
                        <a:rPr kumimoji="0" lang="ru-RU" sz="1600" b="0" i="0" u="none" strike="noStrike" kern="1200" cap="none" spc="0" normalizeH="0" baseline="0" noProof="0" dirty="0" smtClean="0">
                          <a:ln>
                            <a:noFill/>
                          </a:ln>
                          <a:solidFill>
                            <a:prstClr val="black"/>
                          </a:solidFill>
                          <a:effectLst/>
                          <a:uLnTx/>
                          <a:uFillTx/>
                          <a:latin typeface="Segoe UI" panose="020B0502040204020203" pitchFamily="34" charset="0"/>
                          <a:ea typeface="Segoe UI" panose="020B0502040204020203" pitchFamily="34" charset="0"/>
                          <a:cs typeface="Segoe UI" panose="020B0502040204020203" pitchFamily="34" charset="0"/>
                        </a:rPr>
                        <a:t> </a:t>
                      </a:r>
                      <a:r>
                        <a:rPr kumimoji="0" lang="ru-RU" sz="1600" b="0" i="0" u="none" strike="noStrike" kern="1200" cap="none" spc="0" normalizeH="0" baseline="0" noProof="0" dirty="0" err="1" smtClean="0">
                          <a:ln>
                            <a:noFill/>
                          </a:ln>
                          <a:solidFill>
                            <a:prstClr val="black"/>
                          </a:solidFill>
                          <a:effectLst/>
                          <a:uLnTx/>
                          <a:uFillTx/>
                          <a:latin typeface="Segoe UI" panose="020B0502040204020203" pitchFamily="34" charset="0"/>
                          <a:ea typeface="Segoe UI" panose="020B0502040204020203" pitchFamily="34" charset="0"/>
                          <a:cs typeface="Segoe UI" panose="020B0502040204020203" pitchFamily="34" charset="0"/>
                        </a:rPr>
                        <a:t>дървесен</a:t>
                      </a:r>
                      <a:r>
                        <a:rPr kumimoji="0" lang="ru-RU" sz="1600" b="0" i="0" u="none" strike="noStrike" kern="1200" cap="none" spc="0" normalizeH="0" baseline="0" noProof="0" dirty="0" smtClean="0">
                          <a:ln>
                            <a:noFill/>
                          </a:ln>
                          <a:solidFill>
                            <a:prstClr val="black"/>
                          </a:solidFill>
                          <a:effectLst/>
                          <a:uLnTx/>
                          <a:uFillTx/>
                          <a:latin typeface="Segoe UI" panose="020B0502040204020203" pitchFamily="34" charset="0"/>
                          <a:ea typeface="Segoe UI" panose="020B0502040204020203" pitchFamily="34" charset="0"/>
                          <a:cs typeface="Segoe UI" panose="020B0502040204020203" pitchFamily="34" charset="0"/>
                        </a:rPr>
                        <a:t> </a:t>
                      </a:r>
                      <a:r>
                        <a:rPr kumimoji="0" lang="ru-RU" sz="1600" b="0" i="0" u="none" strike="noStrike" kern="1200" cap="none" spc="0" normalizeH="0" baseline="0" noProof="0" dirty="0" err="1" smtClean="0">
                          <a:ln>
                            <a:noFill/>
                          </a:ln>
                          <a:solidFill>
                            <a:prstClr val="black"/>
                          </a:solidFill>
                          <a:effectLst/>
                          <a:uLnTx/>
                          <a:uFillTx/>
                          <a:latin typeface="Segoe UI" panose="020B0502040204020203" pitchFamily="34" charset="0"/>
                          <a:ea typeface="Segoe UI" panose="020B0502040204020203" pitchFamily="34" charset="0"/>
                          <a:cs typeface="Segoe UI" panose="020B0502040204020203" pitchFamily="34" charset="0"/>
                        </a:rPr>
                        <a:t>чипс</a:t>
                      </a:r>
                      <a:r>
                        <a:rPr kumimoji="0" lang="ru-RU" sz="1600" b="0" i="0" u="none" strike="noStrike" kern="1200" cap="none" spc="0" normalizeH="0" baseline="0" noProof="0" dirty="0" smtClean="0">
                          <a:ln>
                            <a:noFill/>
                          </a:ln>
                          <a:solidFill>
                            <a:prstClr val="black"/>
                          </a:solidFill>
                          <a:effectLst/>
                          <a:uLnTx/>
                          <a:uFillTx/>
                          <a:latin typeface="Segoe UI" panose="020B0502040204020203" pitchFamily="34" charset="0"/>
                          <a:ea typeface="Segoe UI" panose="020B0502040204020203" pitchFamily="34" charset="0"/>
                          <a:cs typeface="Segoe UI" panose="020B0502040204020203" pitchFamily="34" charset="0"/>
                        </a:rPr>
                        <a:t> </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r>
              <a:tr h="706772">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Горски </a:t>
                      </a:r>
                      <a:r>
                        <a:rPr lang="bg-BG" sz="1600" dirty="0" err="1" smtClean="0">
                          <a:effectLst/>
                          <a:latin typeface="Segoe UI" panose="020B0502040204020203" pitchFamily="34" charset="0"/>
                          <a:ea typeface="Segoe UI" panose="020B0502040204020203" pitchFamily="34" charset="0"/>
                          <a:cs typeface="Segoe UI" panose="020B0502040204020203" pitchFamily="34" charset="0"/>
                        </a:rPr>
                        <a:t>остстъци</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en-US" sz="1600" dirty="0">
                          <a:effectLst/>
                          <a:latin typeface="Segoe UI" panose="020B0502040204020203" pitchFamily="34" charset="0"/>
                          <a:ea typeface="Segoe UI" panose="020B0502040204020203" pitchFamily="34" charset="0"/>
                          <a:cs typeface="Segoe UI" panose="020B0502040204020203" pitchFamily="34" charset="0"/>
                        </a:rPr>
                        <a:t>45 – 55% </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Частни, общински и държавни гори</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Промишлен </a:t>
                      </a:r>
                      <a:r>
                        <a:rPr lang="bg-BG" sz="1600" dirty="0" err="1" smtClean="0">
                          <a:effectLst/>
                          <a:latin typeface="Segoe UI" panose="020B0502040204020203" pitchFamily="34" charset="0"/>
                          <a:ea typeface="Segoe UI" panose="020B0502040204020203" pitchFamily="34" charset="0"/>
                          <a:cs typeface="Segoe UI" panose="020B0502040204020203" pitchFamily="34" charset="0"/>
                        </a:rPr>
                        <a:t>чипс</a:t>
                      </a:r>
                      <a:r>
                        <a:rPr lang="bg-BG" sz="1600" dirty="0" smtClean="0">
                          <a:effectLst/>
                          <a:latin typeface="Segoe UI" panose="020B0502040204020203" pitchFamily="34" charset="0"/>
                          <a:ea typeface="Segoe UI" panose="020B0502040204020203" pitchFamily="34" charset="0"/>
                          <a:cs typeface="Segoe UI" panose="020B0502040204020203" pitchFamily="34" charset="0"/>
                        </a:rPr>
                        <a:t>,</a:t>
                      </a:r>
                      <a:r>
                        <a:rPr lang="en-US" sz="1600" dirty="0" smtClean="0">
                          <a:effectLst/>
                          <a:latin typeface="Segoe UI" panose="020B0502040204020203" pitchFamily="34" charset="0"/>
                          <a:ea typeface="Segoe UI" panose="020B0502040204020203" pitchFamily="34" charset="0"/>
                          <a:cs typeface="Segoe UI" panose="020B0502040204020203" pitchFamily="34" charset="0"/>
                        </a:rPr>
                        <a:t> </a:t>
                      </a:r>
                      <a:r>
                        <a:rPr lang="bg-BG" sz="1600" dirty="0" smtClean="0">
                          <a:effectLst/>
                          <a:latin typeface="Segoe UI" panose="020B0502040204020203" pitchFamily="34" charset="0"/>
                          <a:ea typeface="Segoe UI" panose="020B0502040204020203" pitchFamily="34" charset="0"/>
                          <a:cs typeface="Segoe UI" panose="020B0502040204020203" pitchFamily="34" charset="0"/>
                        </a:rPr>
                        <a:t>може и първокласен</a:t>
                      </a:r>
                      <a:r>
                        <a:rPr lang="en-US" sz="1600" dirty="0" smtClean="0">
                          <a:effectLst/>
                          <a:latin typeface="Segoe UI" panose="020B0502040204020203" pitchFamily="34" charset="0"/>
                          <a:ea typeface="Segoe UI" panose="020B0502040204020203" pitchFamily="34" charset="0"/>
                          <a:cs typeface="Segoe UI" panose="020B0502040204020203" pitchFamily="34" charset="0"/>
                        </a:rPr>
                        <a:t> </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r>
              <a:tr h="706772">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Материал от оформление на паркове</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en-US" sz="1600">
                          <a:effectLst/>
                          <a:latin typeface="Segoe UI" panose="020B0502040204020203" pitchFamily="34" charset="0"/>
                          <a:ea typeface="Segoe UI" panose="020B0502040204020203" pitchFamily="34" charset="0"/>
                          <a:cs typeface="Segoe UI" panose="020B0502040204020203" pitchFamily="34" charset="0"/>
                        </a:rPr>
                        <a:t>45 – 60% </a:t>
                      </a:r>
                      <a:endParaRPr lang="da-DK" sz="160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Частни и общински фирми по поддръжка</a:t>
                      </a:r>
                      <a:r>
                        <a:rPr lang="en-US" sz="1600" dirty="0" smtClean="0">
                          <a:effectLst/>
                          <a:latin typeface="Segoe UI" panose="020B0502040204020203" pitchFamily="34" charset="0"/>
                          <a:ea typeface="Segoe UI" panose="020B0502040204020203" pitchFamily="34" charset="0"/>
                          <a:cs typeface="Segoe UI" panose="020B0502040204020203" pitchFamily="34" charset="0"/>
                        </a:rPr>
                        <a:t> </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Промишлен </a:t>
                      </a:r>
                      <a:r>
                        <a:rPr lang="bg-BG" sz="1600" dirty="0" err="1" smtClean="0">
                          <a:effectLst/>
                          <a:latin typeface="Segoe UI" panose="020B0502040204020203" pitchFamily="34" charset="0"/>
                          <a:ea typeface="Segoe UI" panose="020B0502040204020203" pitchFamily="34" charset="0"/>
                          <a:cs typeface="Segoe UI" panose="020B0502040204020203" pitchFamily="34" charset="0"/>
                        </a:rPr>
                        <a:t>чипс</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r>
              <a:tr h="706772">
                <a:tc>
                  <a:txBody>
                    <a:bodyPr/>
                    <a:lstStyle/>
                    <a:p>
                      <a:pPr>
                        <a:lnSpc>
                          <a:spcPct val="115000"/>
                        </a:lnSpc>
                        <a:spcAft>
                          <a:spcPts val="0"/>
                        </a:spcAft>
                      </a:pPr>
                      <a:r>
                        <a:rPr lang="bg-BG" sz="1600" dirty="0" err="1" smtClean="0">
                          <a:effectLst/>
                          <a:latin typeface="Segoe UI" panose="020B0502040204020203" pitchFamily="34" charset="0"/>
                          <a:ea typeface="Segoe UI" panose="020B0502040204020203" pitchFamily="34" charset="0"/>
                          <a:cs typeface="Segoe UI" panose="020B0502040204020203" pitchFamily="34" charset="0"/>
                        </a:rPr>
                        <a:t>Краткооборотни</a:t>
                      </a:r>
                      <a:r>
                        <a:rPr lang="bg-BG" sz="1600" dirty="0" smtClean="0">
                          <a:effectLst/>
                          <a:latin typeface="Segoe UI" panose="020B0502040204020203" pitchFamily="34" charset="0"/>
                          <a:ea typeface="Segoe UI" panose="020B0502040204020203" pitchFamily="34" charset="0"/>
                          <a:cs typeface="Segoe UI" panose="020B0502040204020203" pitchFamily="34" charset="0"/>
                        </a:rPr>
                        <a:t> растения</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en-US" sz="1600">
                          <a:effectLst/>
                          <a:latin typeface="Segoe UI" panose="020B0502040204020203" pitchFamily="34" charset="0"/>
                          <a:ea typeface="Segoe UI" panose="020B0502040204020203" pitchFamily="34" charset="0"/>
                          <a:cs typeface="Segoe UI" panose="020B0502040204020203" pitchFamily="34" charset="0"/>
                        </a:rPr>
                        <a:t>45 – 55% </a:t>
                      </a:r>
                      <a:endParaRPr lang="da-DK" sz="160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marL="0" marR="0" lvl="0" indent="0" algn="l" defTabSz="1043056" rtl="0" eaLnBrk="1" fontAlgn="auto" latinLnBrk="0" hangingPunct="1">
                        <a:lnSpc>
                          <a:spcPct val="115000"/>
                        </a:lnSpc>
                        <a:spcBef>
                          <a:spcPts val="0"/>
                        </a:spcBef>
                        <a:spcAft>
                          <a:spcPts val="0"/>
                        </a:spcAft>
                        <a:buClrTx/>
                        <a:buSzTx/>
                        <a:buFontTx/>
                        <a:buNone/>
                        <a:tabLst/>
                        <a:defRPr/>
                      </a:pPr>
                      <a:r>
                        <a:rPr kumimoji="0" lang="bg-BG" sz="1600" b="0" i="0" u="none" strike="noStrike" kern="1200" cap="none" spc="0" normalizeH="0" baseline="0" noProof="0" dirty="0" err="1" smtClean="0">
                          <a:ln>
                            <a:noFill/>
                          </a:ln>
                          <a:solidFill>
                            <a:prstClr val="black"/>
                          </a:solidFill>
                          <a:effectLst/>
                          <a:uLnTx/>
                          <a:uFillTx/>
                          <a:latin typeface="Segoe UI" panose="020B0502040204020203" pitchFamily="34" charset="0"/>
                          <a:ea typeface="Segoe UI" panose="020B0502040204020203" pitchFamily="34" charset="0"/>
                          <a:cs typeface="Segoe UI" panose="020B0502040204020203" pitchFamily="34" charset="0"/>
                        </a:rPr>
                        <a:t>Краткооборотни</a:t>
                      </a:r>
                      <a:r>
                        <a:rPr kumimoji="0" lang="bg-BG" sz="1600" b="0" i="0" u="none" strike="noStrike" kern="1200" cap="none" spc="0" normalizeH="0" baseline="0" noProof="0" dirty="0" smtClean="0">
                          <a:ln>
                            <a:noFill/>
                          </a:ln>
                          <a:solidFill>
                            <a:prstClr val="black"/>
                          </a:solidFill>
                          <a:effectLst/>
                          <a:uLnTx/>
                          <a:uFillTx/>
                          <a:latin typeface="Segoe UI" panose="020B0502040204020203" pitchFamily="34" charset="0"/>
                          <a:ea typeface="Segoe UI" panose="020B0502040204020203" pitchFamily="34" charset="0"/>
                          <a:cs typeface="Segoe UI" panose="020B0502040204020203" pitchFamily="34" charset="0"/>
                        </a:rPr>
                        <a:t> растения</a:t>
                      </a:r>
                      <a:endParaRPr kumimoji="0" lang="da-DK" sz="1600" b="0" i="0" u="none" strike="noStrike" kern="1200" cap="none" spc="0" normalizeH="0" baseline="0" noProof="0" dirty="0">
                        <a:ln>
                          <a:noFill/>
                        </a:ln>
                        <a:solidFill>
                          <a:prstClr val="black"/>
                        </a:solidFill>
                        <a:effectLst/>
                        <a:uLnTx/>
                        <a:uFillTx/>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Промишлен и първокачествен дървесен </a:t>
                      </a:r>
                      <a:r>
                        <a:rPr lang="bg-BG" sz="1600" dirty="0" err="1" smtClean="0">
                          <a:effectLst/>
                          <a:latin typeface="Segoe UI" panose="020B0502040204020203" pitchFamily="34" charset="0"/>
                          <a:ea typeface="Segoe UI" panose="020B0502040204020203" pitchFamily="34" charset="0"/>
                          <a:cs typeface="Segoe UI" panose="020B0502040204020203" pitchFamily="34" charset="0"/>
                        </a:rPr>
                        <a:t>чипс</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r>
              <a:tr h="466361">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Стъблен материал</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en-US" sz="1600" dirty="0">
                          <a:effectLst/>
                          <a:latin typeface="Segoe UI" panose="020B0502040204020203" pitchFamily="34" charset="0"/>
                          <a:ea typeface="Segoe UI" panose="020B0502040204020203" pitchFamily="34" charset="0"/>
                          <a:cs typeface="Segoe UI" panose="020B0502040204020203" pitchFamily="34" charset="0"/>
                        </a:rPr>
                        <a:t>15 – 20%</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Селскостопански остатъци</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c>
                  <a:txBody>
                    <a:bodyPr/>
                    <a:lstStyle/>
                    <a:p>
                      <a:pPr>
                        <a:lnSpc>
                          <a:spcPct val="115000"/>
                        </a:lnSpc>
                        <a:spcAft>
                          <a:spcPts val="0"/>
                        </a:spcAft>
                      </a:pPr>
                      <a:r>
                        <a:rPr lang="bg-BG" sz="1600" dirty="0" smtClean="0">
                          <a:effectLst/>
                          <a:latin typeface="Segoe UI" panose="020B0502040204020203" pitchFamily="34" charset="0"/>
                          <a:ea typeface="Segoe UI" panose="020B0502040204020203" pitchFamily="34" charset="0"/>
                          <a:cs typeface="Segoe UI" panose="020B0502040204020203" pitchFamily="34" charset="0"/>
                        </a:rPr>
                        <a:t>Централи на слама</a:t>
                      </a:r>
                      <a:endParaRPr lang="da-DK" sz="1600" dirty="0">
                        <a:effectLst/>
                        <a:latin typeface="Segoe UI" panose="020B0502040204020203" pitchFamily="34" charset="0"/>
                        <a:ea typeface="Segoe UI" panose="020B0502040204020203" pitchFamily="34" charset="0"/>
                        <a:cs typeface="Segoe UI" panose="020B0502040204020203" pitchFamily="34" charset="0"/>
                      </a:endParaRPr>
                    </a:p>
                  </a:txBody>
                  <a:tcPr marL="68580" marR="68580" marT="0" marB="0"/>
                </a:tc>
              </a:tr>
            </a:tbl>
          </a:graphicData>
        </a:graphic>
      </p:graphicFrame>
      <p:sp>
        <p:nvSpPr>
          <p:cNvPr id="3" name="TextBox 2"/>
          <p:cNvSpPr txBox="1"/>
          <p:nvPr/>
        </p:nvSpPr>
        <p:spPr>
          <a:xfrm>
            <a:off x="7290917" y="7180358"/>
            <a:ext cx="3168352" cy="307777"/>
          </a:xfrm>
          <a:prstGeom prst="rect">
            <a:avLst/>
          </a:prstGeom>
          <a:noFill/>
        </p:spPr>
        <p:txBody>
          <a:bodyPr wrap="square" rtlCol="0">
            <a:spAutoFit/>
          </a:bodyPr>
          <a:lstStyle/>
          <a:p>
            <a:r>
              <a:rPr lang="da-DK" sz="1400" dirty="0" smtClean="0"/>
              <a:t>Source: B4B </a:t>
            </a:r>
            <a:r>
              <a:rPr lang="da-DK" sz="1400" dirty="0" err="1" smtClean="0"/>
              <a:t>project</a:t>
            </a:r>
            <a:r>
              <a:rPr lang="da-DK" sz="1400" dirty="0" smtClean="0"/>
              <a:t> 2nd brochure</a:t>
            </a:r>
            <a:endParaRPr lang="da-DK" sz="1400" dirty="0"/>
          </a:p>
        </p:txBody>
      </p:sp>
    </p:spTree>
    <p:extLst>
      <p:ext uri="{BB962C8B-B14F-4D97-AF65-F5344CB8AC3E}">
        <p14:creationId xmlns:p14="http://schemas.microsoft.com/office/powerpoint/2010/main" val="5662780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err="1" smtClean="0">
                <a:solidFill>
                  <a:srgbClr val="006633"/>
                </a:solidFill>
                <a:latin typeface="Segoe UI" pitchFamily="34" charset="0"/>
                <a:ea typeface="Segoe UI" pitchFamily="34" charset="0"/>
                <a:cs typeface="Segoe UI" pitchFamily="34" charset="0"/>
              </a:rPr>
              <a:t>Биогорива</a:t>
            </a:r>
            <a:r>
              <a:rPr lang="bg-BG" sz="3200" dirty="0" smtClean="0">
                <a:solidFill>
                  <a:srgbClr val="006633"/>
                </a:solidFill>
                <a:latin typeface="Segoe UI" pitchFamily="34" charset="0"/>
                <a:ea typeface="Segoe UI" pitchFamily="34" charset="0"/>
                <a:cs typeface="Segoe UI" pitchFamily="34" charset="0"/>
              </a:rPr>
              <a:t> на база селскостопански остатъци</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smtClean="0"/>
              <a:t>	</a:t>
            </a:r>
            <a:endParaRPr lang="en-US" sz="1800" dirty="0" smtClean="0"/>
          </a:p>
        </p:txBody>
      </p:sp>
      <p:sp>
        <p:nvSpPr>
          <p:cNvPr id="6" name="TextBox 5"/>
          <p:cNvSpPr txBox="1"/>
          <p:nvPr/>
        </p:nvSpPr>
        <p:spPr>
          <a:xfrm>
            <a:off x="517482" y="1431581"/>
            <a:ext cx="5981346" cy="4878259"/>
          </a:xfrm>
          <a:prstGeom prst="rect">
            <a:avLst/>
          </a:prstGeom>
          <a:noFill/>
        </p:spPr>
        <p:txBody>
          <a:bodyPr wrap="square" rtlCol="0">
            <a:spAutoFit/>
          </a:bodyPr>
          <a:lstStyle/>
          <a:p>
            <a:pPr marL="863600" lvl="1" indent="-342900">
              <a:spcBef>
                <a:spcPts val="600"/>
              </a:spcBef>
              <a:spcAft>
                <a:spcPts val="600"/>
              </a:spcAft>
              <a:buFontTx/>
              <a:buChar char="-"/>
            </a:pPr>
            <a:r>
              <a:rPr lang="bg-BG" dirty="0" smtClean="0">
                <a:latin typeface="Segoe UI Semibold" panose="020B0702040204020203" pitchFamily="34" charset="0"/>
              </a:rPr>
              <a:t>Селскостопански остатъци</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Зърнени култури и треви</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Цяло растение</a:t>
            </a:r>
            <a:endParaRPr lang="da-DK" dirty="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Слама</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Семена </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люспи</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Ядки</a:t>
            </a:r>
            <a:r>
              <a:rPr lang="da-DK" dirty="0" smtClean="0">
                <a:latin typeface="Segoe UI Semibold" panose="020B0702040204020203" pitchFamily="34" charset="0"/>
              </a:rPr>
              <a:t> / </a:t>
            </a:r>
            <a:r>
              <a:rPr lang="bg-BG" dirty="0" smtClean="0">
                <a:latin typeface="Segoe UI Semibold" panose="020B0702040204020203" pitchFamily="34" charset="0"/>
              </a:rPr>
              <a:t>костилки</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За производство на топло и електроенергия</a:t>
            </a:r>
            <a:r>
              <a:rPr lang="da-DK" dirty="0" smtClean="0">
                <a:latin typeface="Segoe UI Semibold" panose="020B0702040204020203" pitchFamily="34" charset="0"/>
              </a:rPr>
              <a:t> </a:t>
            </a:r>
            <a:r>
              <a:rPr lang="bg-BG" dirty="0" smtClean="0">
                <a:latin typeface="Segoe UI Semibold" panose="020B0702040204020203" pitchFamily="34" charset="0"/>
              </a:rPr>
              <a:t>най-важен източник е сламата</a:t>
            </a:r>
            <a:endParaRPr lang="da-DK" dirty="0" smtClean="0">
              <a:latin typeface="Segoe UI Semibold" panose="020B0702040204020203" pitchFamily="34" charset="0"/>
            </a:endParaRPr>
          </a:p>
          <a:p>
            <a:pPr marL="1906588" lvl="3" indent="-342900">
              <a:spcBef>
                <a:spcPts val="600"/>
              </a:spcBef>
              <a:spcAft>
                <a:spcPts val="600"/>
              </a:spcAft>
              <a:buFontTx/>
              <a:buChar char="-"/>
            </a:pPr>
            <a:endParaRPr lang="da-DK" dirty="0" smtClean="0">
              <a:latin typeface="Segoe UI Semibold" panose="020B0702040204020203" pitchFamily="34" charset="0"/>
            </a:endParaRPr>
          </a:p>
        </p:txBody>
      </p:sp>
      <p:pic>
        <p:nvPicPr>
          <p:cNvPr id="7" name="Picture 6"/>
          <p:cNvPicPr>
            <a:picLocks noChangeAspect="1"/>
          </p:cNvPicPr>
          <p:nvPr/>
        </p:nvPicPr>
        <p:blipFill>
          <a:blip r:embed="rId3"/>
          <a:stretch>
            <a:fillRect/>
          </a:stretch>
        </p:blipFill>
        <p:spPr>
          <a:xfrm>
            <a:off x="7578948" y="1431581"/>
            <a:ext cx="2450711" cy="1623100"/>
          </a:xfrm>
          <a:prstGeom prst="rect">
            <a:avLst/>
          </a:prstGeom>
        </p:spPr>
      </p:pic>
      <p:pic>
        <p:nvPicPr>
          <p:cNvPr id="9" name="Picture 8"/>
          <p:cNvPicPr>
            <a:picLocks noChangeAspect="1"/>
          </p:cNvPicPr>
          <p:nvPr/>
        </p:nvPicPr>
        <p:blipFill>
          <a:blip r:embed="rId4"/>
          <a:stretch>
            <a:fillRect/>
          </a:stretch>
        </p:blipFill>
        <p:spPr>
          <a:xfrm>
            <a:off x="7578948" y="3391812"/>
            <a:ext cx="2432164" cy="1539627"/>
          </a:xfrm>
          <a:prstGeom prst="rect">
            <a:avLst/>
          </a:prstGeom>
        </p:spPr>
      </p:pic>
      <p:pic>
        <p:nvPicPr>
          <p:cNvPr id="10" name="Picture 9"/>
          <p:cNvPicPr>
            <a:picLocks noChangeAspect="1"/>
          </p:cNvPicPr>
          <p:nvPr/>
        </p:nvPicPr>
        <p:blipFill>
          <a:blip r:embed="rId5"/>
          <a:stretch>
            <a:fillRect/>
          </a:stretch>
        </p:blipFill>
        <p:spPr>
          <a:xfrm>
            <a:off x="7559438" y="5268570"/>
            <a:ext cx="2451674" cy="1508381"/>
          </a:xfrm>
          <a:prstGeom prst="rect">
            <a:avLst/>
          </a:prstGeom>
        </p:spPr>
      </p:pic>
      <p:sp>
        <p:nvSpPr>
          <p:cNvPr id="4" name="Rectangle 3"/>
          <p:cNvSpPr/>
          <p:nvPr/>
        </p:nvSpPr>
        <p:spPr>
          <a:xfrm>
            <a:off x="7434932" y="6869149"/>
            <a:ext cx="2068195" cy="261610"/>
          </a:xfrm>
          <a:prstGeom prst="rect">
            <a:avLst/>
          </a:prstGeom>
        </p:spPr>
        <p:txBody>
          <a:bodyPr wrap="none">
            <a:spAutoFit/>
          </a:bodyPr>
          <a:lstStyle/>
          <a:p>
            <a:pPr marL="0" indent="0">
              <a:buNone/>
            </a:pPr>
            <a:r>
              <a:rPr lang="en-US" sz="1100" dirty="0">
                <a:latin typeface="Arial" panose="020B0604020202020204" pitchFamily="34" charset="0"/>
                <a:ea typeface="Segoe UI" panose="020B0502040204020203" pitchFamily="34" charset="0"/>
                <a:cs typeface="Arial" panose="020B0604020202020204" pitchFamily="34" charset="0"/>
              </a:rPr>
              <a:t>Danish Technological Institute</a:t>
            </a:r>
          </a:p>
        </p:txBody>
      </p:sp>
    </p:spTree>
    <p:extLst>
      <p:ext uri="{BB962C8B-B14F-4D97-AF65-F5344CB8AC3E}">
        <p14:creationId xmlns:p14="http://schemas.microsoft.com/office/powerpoint/2010/main" val="4362395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Сламата като суровина за биоенергия</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834099"/>
            <a:ext cx="9623425" cy="5192180"/>
          </a:xfrm>
        </p:spPr>
        <p:txBody>
          <a:bodyPr/>
          <a:lstStyle/>
          <a:p>
            <a:pPr marL="0" indent="0">
              <a:buNone/>
            </a:pPr>
            <a:r>
              <a:rPr lang="en-US" sz="1800" dirty="0" smtClean="0"/>
              <a:t>	</a:t>
            </a:r>
          </a:p>
        </p:txBody>
      </p:sp>
      <p:pic>
        <p:nvPicPr>
          <p:cNvPr id="3" name="Picture 2"/>
          <p:cNvPicPr>
            <a:picLocks noChangeAspect="1"/>
          </p:cNvPicPr>
          <p:nvPr/>
        </p:nvPicPr>
        <p:blipFill>
          <a:blip r:embed="rId3"/>
          <a:stretch>
            <a:fillRect/>
          </a:stretch>
        </p:blipFill>
        <p:spPr>
          <a:xfrm>
            <a:off x="6066780" y="1404367"/>
            <a:ext cx="3574499" cy="5688632"/>
          </a:xfrm>
          <a:prstGeom prst="rect">
            <a:avLst/>
          </a:prstGeom>
        </p:spPr>
      </p:pic>
      <p:pic>
        <p:nvPicPr>
          <p:cNvPr id="8" name="Picture 7"/>
          <p:cNvPicPr>
            <a:picLocks noChangeAspect="1"/>
          </p:cNvPicPr>
          <p:nvPr/>
        </p:nvPicPr>
        <p:blipFill>
          <a:blip r:embed="rId4"/>
          <a:stretch>
            <a:fillRect/>
          </a:stretch>
        </p:blipFill>
        <p:spPr>
          <a:xfrm>
            <a:off x="534988" y="1410998"/>
            <a:ext cx="5138395" cy="5016440"/>
          </a:xfrm>
          <a:prstGeom prst="rect">
            <a:avLst/>
          </a:prstGeom>
        </p:spPr>
      </p:pic>
      <p:sp>
        <p:nvSpPr>
          <p:cNvPr id="7" name="TextBox 6"/>
          <p:cNvSpPr txBox="1"/>
          <p:nvPr/>
        </p:nvSpPr>
        <p:spPr>
          <a:xfrm>
            <a:off x="437078" y="6498608"/>
            <a:ext cx="5112568" cy="523220"/>
          </a:xfrm>
          <a:prstGeom prst="rect">
            <a:avLst/>
          </a:prstGeom>
          <a:noFill/>
        </p:spPr>
        <p:txBody>
          <a:bodyPr wrap="square" rtlCol="0">
            <a:spAutoFit/>
          </a:bodyPr>
          <a:lstStyle/>
          <a:p>
            <a:r>
              <a:rPr lang="bg-BG" sz="1400" dirty="0" smtClean="0"/>
              <a:t>Наличен потенциал на слама в Европа в</a:t>
            </a:r>
            <a:r>
              <a:rPr lang="da-DK" sz="1400" dirty="0" smtClean="0"/>
              <a:t> 1,000 t. Monforti et al. (2013)</a:t>
            </a:r>
            <a:endParaRPr lang="da-DK" sz="1400" dirty="0"/>
          </a:p>
        </p:txBody>
      </p:sp>
      <p:sp>
        <p:nvSpPr>
          <p:cNvPr id="9" name="Rectangle 8"/>
          <p:cNvSpPr/>
          <p:nvPr/>
        </p:nvSpPr>
        <p:spPr>
          <a:xfrm>
            <a:off x="4914652" y="7021828"/>
            <a:ext cx="5970116" cy="523220"/>
          </a:xfrm>
          <a:prstGeom prst="rect">
            <a:avLst/>
          </a:prstGeom>
        </p:spPr>
        <p:txBody>
          <a:bodyPr wrap="square">
            <a:spAutoFit/>
          </a:bodyPr>
          <a:lstStyle/>
          <a:p>
            <a:r>
              <a:rPr lang="bg-BG" sz="1400" dirty="0" smtClean="0">
                <a:solidFill>
                  <a:srgbClr val="000000"/>
                </a:solidFill>
                <a:latin typeface="Arial" panose="020B0604020202020204" pitchFamily="34" charset="0"/>
              </a:rPr>
              <a:t>Технически потенциал на остатъци от слама в Европа</a:t>
            </a:r>
            <a:r>
              <a:rPr lang="en-US" sz="1400" dirty="0" smtClean="0">
                <a:solidFill>
                  <a:srgbClr val="000000"/>
                </a:solidFill>
                <a:latin typeface="Arial" panose="020B0604020202020204" pitchFamily="34" charset="0"/>
              </a:rPr>
              <a:t> (</a:t>
            </a:r>
            <a:r>
              <a:rPr lang="en-US" sz="1400" dirty="0" err="1" smtClean="0">
                <a:solidFill>
                  <a:srgbClr val="000000"/>
                </a:solidFill>
                <a:latin typeface="Arial" panose="020B0604020202020204" pitchFamily="34" charset="0"/>
              </a:rPr>
              <a:t>Böttcher</a:t>
            </a:r>
            <a:r>
              <a:rPr lang="en-US" sz="1400" dirty="0" smtClean="0">
                <a:solidFill>
                  <a:srgbClr val="000000"/>
                </a:solidFill>
                <a:latin typeface="Arial" panose="020B0604020202020204" pitchFamily="34" charset="0"/>
              </a:rPr>
              <a:t> </a:t>
            </a:r>
            <a:r>
              <a:rPr lang="en-US" sz="1400" dirty="0">
                <a:solidFill>
                  <a:srgbClr val="000000"/>
                </a:solidFill>
                <a:latin typeface="Arial" panose="020B0604020202020204" pitchFamily="34" charset="0"/>
              </a:rPr>
              <a:t>et al. 2010) </a:t>
            </a:r>
            <a:endParaRPr lang="da-DK" sz="1400" dirty="0"/>
          </a:p>
        </p:txBody>
      </p:sp>
    </p:spTree>
    <p:extLst>
      <p:ext uri="{BB962C8B-B14F-4D97-AF65-F5344CB8AC3E}">
        <p14:creationId xmlns:p14="http://schemas.microsoft.com/office/powerpoint/2010/main" val="3493724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Енергийни култури като суровина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7" name="TextBox 6"/>
          <p:cNvSpPr txBox="1"/>
          <p:nvPr/>
        </p:nvSpPr>
        <p:spPr>
          <a:xfrm>
            <a:off x="517482" y="1431581"/>
            <a:ext cx="5981346" cy="3600986"/>
          </a:xfrm>
          <a:prstGeom prst="rect">
            <a:avLst/>
          </a:prstGeom>
          <a:noFill/>
        </p:spPr>
        <p:txBody>
          <a:bodyPr wrap="square" rtlCol="0">
            <a:spAutoFit/>
          </a:bodyPr>
          <a:lstStyle/>
          <a:p>
            <a:pPr marL="863600" lvl="1" indent="-342900">
              <a:spcBef>
                <a:spcPts val="600"/>
              </a:spcBef>
              <a:spcAft>
                <a:spcPts val="600"/>
              </a:spcAft>
              <a:buFontTx/>
              <a:buChar char="-"/>
            </a:pPr>
            <a:r>
              <a:rPr lang="bg-BG" dirty="0" smtClean="0">
                <a:latin typeface="Segoe UI Semibold" panose="020B0702040204020203" pitchFamily="34" charset="0"/>
              </a:rPr>
              <a:t>Растения отглеждани за енергийни цели</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da-DK" dirty="0" smtClean="0">
                <a:latin typeface="Segoe UI Semibold" panose="020B0702040204020203" pitchFamily="34" charset="0"/>
              </a:rPr>
              <a:t>Reed </a:t>
            </a:r>
            <a:r>
              <a:rPr lang="da-DK" dirty="0" err="1" smtClean="0">
                <a:latin typeface="Segoe UI Semibold" panose="020B0702040204020203" pitchFamily="34" charset="0"/>
              </a:rPr>
              <a:t>canary</a:t>
            </a:r>
            <a:r>
              <a:rPr lang="da-DK" dirty="0" smtClean="0">
                <a:latin typeface="Segoe UI Semibold" panose="020B0702040204020203" pitchFamily="34" charset="0"/>
              </a:rPr>
              <a:t> </a:t>
            </a:r>
            <a:r>
              <a:rPr lang="da-DK" dirty="0" err="1" smtClean="0">
                <a:latin typeface="Segoe UI Semibold" panose="020B0702040204020203" pitchFamily="34" charset="0"/>
              </a:rPr>
              <a:t>grass</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da-DK" dirty="0" err="1" smtClean="0">
                <a:latin typeface="Segoe UI Semibold" panose="020B0702040204020203" pitchFamily="34" charset="0"/>
              </a:rPr>
              <a:t>Miscanthus</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Дървесни видове</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Топола</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err="1" smtClean="0">
                <a:latin typeface="Segoe UI Semibold" panose="020B0702040204020203" pitchFamily="34" charset="0"/>
              </a:rPr>
              <a:t>Краткооборотни</a:t>
            </a:r>
            <a:r>
              <a:rPr lang="bg-BG" dirty="0" smtClean="0">
                <a:latin typeface="Segoe UI Semibold" panose="020B0702040204020203" pitchFamily="34" charset="0"/>
              </a:rPr>
              <a:t> растения</a:t>
            </a:r>
            <a:endParaRPr lang="da-DK" dirty="0" smtClean="0">
              <a:latin typeface="Segoe UI Semibold" panose="020B0702040204020203" pitchFamily="34" charset="0"/>
            </a:endParaRPr>
          </a:p>
          <a:p>
            <a:pPr marL="1906588" lvl="3" indent="-342900">
              <a:spcBef>
                <a:spcPts val="600"/>
              </a:spcBef>
              <a:spcAft>
                <a:spcPts val="600"/>
              </a:spcAft>
              <a:buFontTx/>
              <a:buChar char="-"/>
            </a:pPr>
            <a:endParaRPr lang="da-DK" dirty="0" smtClean="0">
              <a:latin typeface="Segoe UI Semibold" panose="020B0702040204020203" pitchFamily="34" charset="0"/>
            </a:endParaRPr>
          </a:p>
        </p:txBody>
      </p:sp>
      <p:pic>
        <p:nvPicPr>
          <p:cNvPr id="2" name="Picture 1"/>
          <p:cNvPicPr>
            <a:picLocks noChangeAspect="1"/>
          </p:cNvPicPr>
          <p:nvPr/>
        </p:nvPicPr>
        <p:blipFill>
          <a:blip r:embed="rId3"/>
          <a:stretch>
            <a:fillRect/>
          </a:stretch>
        </p:blipFill>
        <p:spPr>
          <a:xfrm>
            <a:off x="7299592" y="1198255"/>
            <a:ext cx="2066925" cy="1847850"/>
          </a:xfrm>
          <a:prstGeom prst="rect">
            <a:avLst/>
          </a:prstGeom>
        </p:spPr>
      </p:pic>
      <p:pic>
        <p:nvPicPr>
          <p:cNvPr id="3" name="Picture 2"/>
          <p:cNvPicPr>
            <a:picLocks noChangeAspect="1"/>
          </p:cNvPicPr>
          <p:nvPr/>
        </p:nvPicPr>
        <p:blipFill>
          <a:blip r:embed="rId4"/>
          <a:stretch>
            <a:fillRect/>
          </a:stretch>
        </p:blipFill>
        <p:spPr>
          <a:xfrm>
            <a:off x="7277835" y="3276575"/>
            <a:ext cx="2088682" cy="1924050"/>
          </a:xfrm>
          <a:prstGeom prst="rect">
            <a:avLst/>
          </a:prstGeom>
        </p:spPr>
      </p:pic>
      <p:pic>
        <p:nvPicPr>
          <p:cNvPr id="5" name="Picture 4"/>
          <p:cNvPicPr>
            <a:picLocks noChangeAspect="1"/>
          </p:cNvPicPr>
          <p:nvPr/>
        </p:nvPicPr>
        <p:blipFill>
          <a:blip r:embed="rId5"/>
          <a:stretch>
            <a:fillRect/>
          </a:stretch>
        </p:blipFill>
        <p:spPr>
          <a:xfrm>
            <a:off x="6498828" y="5558601"/>
            <a:ext cx="2867689" cy="1786104"/>
          </a:xfrm>
          <a:prstGeom prst="rect">
            <a:avLst/>
          </a:prstGeom>
        </p:spPr>
      </p:pic>
      <p:sp>
        <p:nvSpPr>
          <p:cNvPr id="9" name="TextBox 8"/>
          <p:cNvSpPr txBox="1"/>
          <p:nvPr/>
        </p:nvSpPr>
        <p:spPr>
          <a:xfrm>
            <a:off x="9366517" y="7046470"/>
            <a:ext cx="3096344" cy="276999"/>
          </a:xfrm>
          <a:prstGeom prst="rect">
            <a:avLst/>
          </a:prstGeom>
          <a:noFill/>
        </p:spPr>
        <p:txBody>
          <a:bodyPr wrap="square" rtlCol="0">
            <a:spAutoFit/>
          </a:bodyPr>
          <a:lstStyle/>
          <a:p>
            <a:r>
              <a:rPr lang="da-DK" sz="1200" dirty="0" err="1" smtClean="0"/>
              <a:t>Aebiom</a:t>
            </a:r>
            <a:r>
              <a:rPr lang="da-DK" sz="1200" dirty="0" smtClean="0"/>
              <a:t>, 2009</a:t>
            </a:r>
            <a:endParaRPr lang="da-DK" sz="1200" dirty="0"/>
          </a:p>
        </p:txBody>
      </p:sp>
    </p:spTree>
    <p:extLst>
      <p:ext uri="{BB962C8B-B14F-4D97-AF65-F5344CB8AC3E}">
        <p14:creationId xmlns:p14="http://schemas.microsoft.com/office/powerpoint/2010/main" val="14987015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Твърди </a:t>
            </a:r>
            <a:r>
              <a:rPr lang="bg-BG" sz="3200" dirty="0" err="1" smtClean="0">
                <a:solidFill>
                  <a:srgbClr val="006633"/>
                </a:solidFill>
                <a:latin typeface="Segoe UI" pitchFamily="34" charset="0"/>
                <a:ea typeface="Segoe UI" pitchFamily="34" charset="0"/>
                <a:cs typeface="Segoe UI" pitchFamily="34" charset="0"/>
              </a:rPr>
              <a:t>биогорива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7" name="TextBox 6"/>
          <p:cNvSpPr txBox="1"/>
          <p:nvPr/>
        </p:nvSpPr>
        <p:spPr>
          <a:xfrm>
            <a:off x="517482" y="1431581"/>
            <a:ext cx="9077690" cy="3447098"/>
          </a:xfrm>
          <a:prstGeom prst="rect">
            <a:avLst/>
          </a:prstGeom>
          <a:noFill/>
        </p:spPr>
        <p:txBody>
          <a:bodyPr wrap="square" rtlCol="0">
            <a:spAutoFit/>
          </a:bodyPr>
          <a:lstStyle/>
          <a:p>
            <a:pPr marL="863600" lvl="1" indent="-342900">
              <a:spcBef>
                <a:spcPts val="600"/>
              </a:spcBef>
              <a:spcAft>
                <a:spcPts val="600"/>
              </a:spcAft>
              <a:buFontTx/>
              <a:buChar char="-"/>
            </a:pPr>
            <a:r>
              <a:rPr lang="bg-BG" dirty="0" smtClean="0">
                <a:latin typeface="Segoe UI Semibold" panose="020B0702040204020203" pitchFamily="34" charset="0"/>
              </a:rPr>
              <a:t>Биомасата често се преобразува в енергоносител с определен размер и форма за улесняване на търговията и</a:t>
            </a:r>
            <a:r>
              <a:rPr lang="en-US" dirty="0" smtClean="0">
                <a:latin typeface="Segoe UI Semibold" panose="020B0702040204020203" pitchFamily="34" charset="0"/>
              </a:rPr>
              <a:t> </a:t>
            </a:r>
            <a:r>
              <a:rPr lang="bg-BG" dirty="0" smtClean="0">
                <a:latin typeface="Segoe UI Semibold" panose="020B0702040204020203" pitchFamily="34" charset="0"/>
              </a:rPr>
              <a:t>обработката на </a:t>
            </a:r>
            <a:r>
              <a:rPr lang="bg-BG" dirty="0" err="1" smtClean="0">
                <a:latin typeface="Segoe UI Semibold" panose="020B0702040204020203" pitchFamily="34" charset="0"/>
              </a:rPr>
              <a:t>биогоривата</a:t>
            </a:r>
            <a:endParaRPr lang="en-US" dirty="0">
              <a:latin typeface="Segoe UI Semibold" panose="020B0702040204020203" pitchFamily="34" charset="0"/>
            </a:endParaRPr>
          </a:p>
          <a:p>
            <a:pPr marL="1385888" lvl="2" indent="-342900">
              <a:spcBef>
                <a:spcPts val="600"/>
              </a:spcBef>
              <a:spcAft>
                <a:spcPts val="600"/>
              </a:spcAft>
              <a:buFontTx/>
              <a:buChar char="-"/>
            </a:pPr>
            <a:r>
              <a:rPr lang="bg-BG" dirty="0" err="1" smtClean="0">
                <a:latin typeface="Segoe UI Semibold" panose="020B0702040204020203" pitchFamily="34" charset="0"/>
              </a:rPr>
              <a:t>Пелети</a:t>
            </a:r>
            <a:endParaRPr lang="en-US" dirty="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Брикети</a:t>
            </a:r>
            <a:endParaRPr lang="en-US" dirty="0">
              <a:latin typeface="Segoe UI Semibold" panose="020B0702040204020203" pitchFamily="34" charset="0"/>
            </a:endParaRPr>
          </a:p>
          <a:p>
            <a:pPr marL="1385888" lvl="2" indent="-342900">
              <a:spcBef>
                <a:spcPts val="600"/>
              </a:spcBef>
              <a:spcAft>
                <a:spcPts val="600"/>
              </a:spcAft>
              <a:buFontTx/>
              <a:buChar char="-"/>
            </a:pPr>
            <a:r>
              <a:rPr lang="bg-BG" dirty="0" err="1" smtClean="0">
                <a:latin typeface="Segoe UI Semibold" panose="020B0702040204020203" pitchFamily="34" charset="0"/>
              </a:rPr>
              <a:t>Чипс</a:t>
            </a:r>
            <a:endParaRPr lang="en-US" dirty="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Цепеници </a:t>
            </a:r>
            <a:endParaRPr lang="en-US" dirty="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Бали</a:t>
            </a:r>
            <a:endParaRPr lang="da-DK" dirty="0">
              <a:latin typeface="Segoe UI Semibold" panose="020B0702040204020203" pitchFamily="34" charset="0"/>
            </a:endParaRPr>
          </a:p>
        </p:txBody>
      </p:sp>
    </p:spTree>
    <p:extLst>
      <p:ext uri="{BB962C8B-B14F-4D97-AF65-F5344CB8AC3E}">
        <p14:creationId xmlns:p14="http://schemas.microsoft.com/office/powerpoint/2010/main" val="7910175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err="1" smtClean="0">
                <a:solidFill>
                  <a:srgbClr val="006633"/>
                </a:solidFill>
                <a:latin typeface="Segoe UI" pitchFamily="34" charset="0"/>
                <a:ea typeface="Segoe UI" pitchFamily="34" charset="0"/>
                <a:cs typeface="Segoe UI" pitchFamily="34" charset="0"/>
              </a:rPr>
              <a:t>Пелетизация</a:t>
            </a:r>
            <a:r>
              <a:rPr lang="bg-BG" sz="3200" dirty="0" smtClean="0">
                <a:solidFill>
                  <a:srgbClr val="006633"/>
                </a:solidFill>
                <a:latin typeface="Segoe UI" pitchFamily="34" charset="0"/>
                <a:ea typeface="Segoe UI" pitchFamily="34" charset="0"/>
                <a:cs typeface="Segoe UI" pitchFamily="34" charset="0"/>
              </a:rPr>
              <a:t> на биомаса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7" name="TextBox 6"/>
          <p:cNvSpPr txBox="1"/>
          <p:nvPr/>
        </p:nvSpPr>
        <p:spPr>
          <a:xfrm>
            <a:off x="0" y="1404367"/>
            <a:ext cx="6053354" cy="3939540"/>
          </a:xfrm>
          <a:prstGeom prst="rect">
            <a:avLst/>
          </a:prstGeom>
          <a:noFill/>
        </p:spPr>
        <p:txBody>
          <a:bodyPr wrap="square" rtlCol="0">
            <a:spAutoFit/>
          </a:bodyPr>
          <a:lstStyle/>
          <a:p>
            <a:pPr marL="863600" lvl="1" indent="-342900">
              <a:spcBef>
                <a:spcPts val="600"/>
              </a:spcBef>
              <a:spcAft>
                <a:spcPts val="600"/>
              </a:spcAft>
              <a:buFontTx/>
              <a:buChar char="-"/>
            </a:pPr>
            <a:r>
              <a:rPr lang="bg-BG" dirty="0" smtClean="0">
                <a:latin typeface="Segoe UI Semibold" panose="020B0702040204020203" pitchFamily="34" charset="0"/>
              </a:rPr>
              <a:t>Преобразуване на обемен материал с ниска плътност</a:t>
            </a:r>
            <a:endParaRPr lang="en-US" dirty="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Повишава плътността </a:t>
            </a:r>
            <a:r>
              <a:rPr lang="en-US" dirty="0" smtClean="0">
                <a:latin typeface="Segoe UI Semibold" panose="020B0702040204020203" pitchFamily="34" charset="0"/>
              </a:rPr>
              <a:t>(</a:t>
            </a:r>
            <a:r>
              <a:rPr lang="bg-BG" dirty="0" smtClean="0">
                <a:latin typeface="Segoe UI Semibold" panose="020B0702040204020203" pitchFamily="34" charset="0"/>
              </a:rPr>
              <a:t>слама</a:t>
            </a:r>
            <a:r>
              <a:rPr lang="en-US" dirty="0" smtClean="0">
                <a:latin typeface="Segoe UI Semibold" panose="020B0702040204020203" pitchFamily="34" charset="0"/>
              </a:rPr>
              <a:t>: </a:t>
            </a:r>
            <a:r>
              <a:rPr lang="en-US" dirty="0">
                <a:latin typeface="Segoe UI Semibold" panose="020B0702040204020203" pitchFamily="34" charset="0"/>
              </a:rPr>
              <a:t>40 kg/m</a:t>
            </a:r>
            <a:r>
              <a:rPr lang="en-US" baseline="30000" dirty="0">
                <a:latin typeface="Segoe UI Semibold" panose="020B0702040204020203" pitchFamily="34" charset="0"/>
              </a:rPr>
              <a:t>3</a:t>
            </a:r>
            <a:r>
              <a:rPr lang="en-US" dirty="0">
                <a:latin typeface="Segoe UI Semibold" panose="020B0702040204020203" pitchFamily="34" charset="0"/>
              </a:rPr>
              <a:t> </a:t>
            </a:r>
            <a:r>
              <a:rPr lang="en-US" dirty="0" smtClean="0">
                <a:latin typeface="Segoe UI Semibold" panose="020B0702040204020203" pitchFamily="34" charset="0"/>
                <a:sym typeface="Wingdings" panose="05000000000000000000" pitchFamily="2" charset="2"/>
              </a:rPr>
              <a:t> </a:t>
            </a:r>
            <a:r>
              <a:rPr lang="en-US" dirty="0" smtClean="0">
                <a:latin typeface="Segoe UI Semibold" panose="020B0702040204020203" pitchFamily="34" charset="0"/>
              </a:rPr>
              <a:t> </a:t>
            </a:r>
            <a:r>
              <a:rPr lang="en-US" dirty="0">
                <a:latin typeface="Segoe UI Semibold" panose="020B0702040204020203" pitchFamily="34" charset="0"/>
              </a:rPr>
              <a:t>750 kg/m</a:t>
            </a:r>
            <a:r>
              <a:rPr lang="en-US" baseline="30000" dirty="0">
                <a:latin typeface="Segoe UI Semibold" panose="020B0702040204020203" pitchFamily="34" charset="0"/>
              </a:rPr>
              <a:t>3</a:t>
            </a:r>
            <a:r>
              <a:rPr lang="en-US" dirty="0">
                <a:latin typeface="Segoe UI Semibold" panose="020B0702040204020203" pitchFamily="34" charset="0"/>
              </a:rPr>
              <a:t>) </a:t>
            </a:r>
          </a:p>
          <a:p>
            <a:pPr marL="1385888" lvl="2" indent="-342900">
              <a:spcBef>
                <a:spcPts val="600"/>
              </a:spcBef>
              <a:spcAft>
                <a:spcPts val="600"/>
              </a:spcAft>
              <a:buFontTx/>
              <a:buChar char="-"/>
            </a:pPr>
            <a:r>
              <a:rPr lang="bg-BG" dirty="0" smtClean="0">
                <a:latin typeface="Segoe UI Semibold" panose="020B0702040204020203" pitchFamily="34" charset="0"/>
              </a:rPr>
              <a:t>Намалява разходите за транспорт, съхранение</a:t>
            </a:r>
            <a:r>
              <a:rPr lang="en-US" dirty="0" smtClean="0">
                <a:latin typeface="Segoe UI Semibold" panose="020B0702040204020203" pitchFamily="34" charset="0"/>
              </a:rPr>
              <a:t>, </a:t>
            </a:r>
            <a:r>
              <a:rPr lang="bg-BG" dirty="0" smtClean="0">
                <a:latin typeface="Segoe UI Semibold" panose="020B0702040204020203" pitchFamily="34" charset="0"/>
              </a:rPr>
              <a:t>обработка</a:t>
            </a:r>
            <a:endParaRPr lang="en-US" dirty="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Стандартизиран размер </a:t>
            </a:r>
            <a:r>
              <a:rPr lang="en-US" dirty="0" smtClean="0">
                <a:latin typeface="Segoe UI Semibold" panose="020B0702040204020203" pitchFamily="34" charset="0"/>
                <a:sym typeface="Wingdings" panose="05000000000000000000" pitchFamily="2" charset="2"/>
              </a:rPr>
              <a:t> </a:t>
            </a:r>
            <a:r>
              <a:rPr lang="bg-BG" dirty="0" smtClean="0">
                <a:latin typeface="Segoe UI Semibold" panose="020B0702040204020203" pitchFamily="34" charset="0"/>
              </a:rPr>
              <a:t>Международни стандарти</a:t>
            </a:r>
            <a:endParaRPr lang="en-US" dirty="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По-хомогенен материал</a:t>
            </a:r>
            <a:r>
              <a:rPr lang="en-US" dirty="0" smtClean="0">
                <a:latin typeface="Segoe UI Semibold" panose="020B0702040204020203" pitchFamily="34" charset="0"/>
                <a:sym typeface="Wingdings" panose="05000000000000000000" pitchFamily="2" charset="2"/>
              </a:rPr>
              <a:t></a:t>
            </a:r>
            <a:r>
              <a:rPr lang="en-US" dirty="0" smtClean="0">
                <a:latin typeface="Segoe UI Semibold" panose="020B0702040204020203" pitchFamily="34" charset="0"/>
              </a:rPr>
              <a:t> </a:t>
            </a:r>
            <a:r>
              <a:rPr lang="bg-BG" dirty="0" smtClean="0">
                <a:latin typeface="Segoe UI Semibold" panose="020B0702040204020203" pitchFamily="34" charset="0"/>
              </a:rPr>
              <a:t>автоматизация на процесите</a:t>
            </a:r>
            <a:endParaRPr lang="en-US" dirty="0">
              <a:latin typeface="Segoe UI Semibold" panose="020B0702040204020203" pitchFamily="34" charset="0"/>
            </a:endParaRPr>
          </a:p>
        </p:txBody>
      </p:sp>
      <p:pic>
        <p:nvPicPr>
          <p:cNvPr id="5" name="Picture 5"/>
          <p:cNvPicPr>
            <a:picLocks noChangeAspect="1" noChangeArrowheads="1"/>
          </p:cNvPicPr>
          <p:nvPr/>
        </p:nvPicPr>
        <p:blipFill>
          <a:blip r:embed="rId3" cstate="print"/>
          <a:srcRect/>
          <a:stretch>
            <a:fillRect/>
          </a:stretch>
        </p:blipFill>
        <p:spPr bwMode="auto">
          <a:xfrm>
            <a:off x="6838989" y="2853085"/>
            <a:ext cx="2836462" cy="2129289"/>
          </a:xfrm>
          <a:prstGeom prst="rect">
            <a:avLst/>
          </a:prstGeom>
          <a:noFill/>
          <a:ln w="9525">
            <a:noFill/>
            <a:miter lim="800000"/>
            <a:headEnd/>
            <a:tailEnd/>
          </a:ln>
        </p:spPr>
      </p:pic>
      <p:pic>
        <p:nvPicPr>
          <p:cNvPr id="6" name="Picture 4"/>
          <p:cNvPicPr>
            <a:picLocks noChangeAspect="1" noChangeArrowheads="1"/>
          </p:cNvPicPr>
          <p:nvPr/>
        </p:nvPicPr>
        <p:blipFill>
          <a:blip r:embed="rId4" cstate="print"/>
          <a:srcRect/>
          <a:stretch>
            <a:fillRect/>
          </a:stretch>
        </p:blipFill>
        <p:spPr bwMode="auto">
          <a:xfrm>
            <a:off x="6865351" y="555078"/>
            <a:ext cx="2810100" cy="2107575"/>
          </a:xfrm>
          <a:prstGeom prst="rect">
            <a:avLst/>
          </a:prstGeom>
          <a:noFill/>
          <a:ln w="9525">
            <a:noFill/>
            <a:miter lim="800000"/>
            <a:headEnd/>
            <a:tailEnd/>
          </a:ln>
        </p:spPr>
      </p:pic>
      <p:pic>
        <p:nvPicPr>
          <p:cNvPr id="8" name="Picture 2" descr="http://www.lvz-online.de/files/images/bild_770x770/00000922/holzpellets_dpa81428120281359287106.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2170" y="5172806"/>
            <a:ext cx="2810100" cy="211062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786761" y="7047976"/>
            <a:ext cx="4104456" cy="261610"/>
          </a:xfrm>
          <a:prstGeom prst="rect">
            <a:avLst/>
          </a:prstGeom>
          <a:noFill/>
        </p:spPr>
        <p:txBody>
          <a:bodyPr wrap="square" rtlCol="0">
            <a:spAutoFit/>
          </a:bodyPr>
          <a:lstStyle/>
          <a:p>
            <a:r>
              <a:rPr lang="da-DK" sz="1100" dirty="0" smtClean="0"/>
              <a:t>Danish </a:t>
            </a:r>
            <a:r>
              <a:rPr lang="da-DK" sz="1100" dirty="0" err="1" smtClean="0"/>
              <a:t>Technological</a:t>
            </a:r>
            <a:r>
              <a:rPr lang="da-DK" sz="1100" dirty="0" smtClean="0"/>
              <a:t> </a:t>
            </a:r>
            <a:r>
              <a:rPr lang="da-DK" sz="1100" dirty="0" err="1" smtClean="0"/>
              <a:t>Institute</a:t>
            </a:r>
            <a:endParaRPr lang="da-DK" sz="1100" dirty="0"/>
          </a:p>
        </p:txBody>
      </p:sp>
    </p:spTree>
    <p:extLst>
      <p:ext uri="{BB962C8B-B14F-4D97-AF65-F5344CB8AC3E}">
        <p14:creationId xmlns:p14="http://schemas.microsoft.com/office/powerpoint/2010/main" val="38579456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Брикетиране на биомаса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7" name="TextBox 6"/>
          <p:cNvSpPr txBox="1"/>
          <p:nvPr/>
        </p:nvSpPr>
        <p:spPr>
          <a:xfrm>
            <a:off x="0" y="1404367"/>
            <a:ext cx="9595172" cy="2816156"/>
          </a:xfrm>
          <a:prstGeom prst="rect">
            <a:avLst/>
          </a:prstGeom>
          <a:noFill/>
        </p:spPr>
        <p:txBody>
          <a:bodyPr wrap="square" rtlCol="0">
            <a:spAutoFit/>
          </a:bodyPr>
          <a:lstStyle/>
          <a:p>
            <a:pPr marL="863600" lvl="1" indent="-342900">
              <a:spcBef>
                <a:spcPts val="600"/>
              </a:spcBef>
              <a:spcAft>
                <a:spcPts val="600"/>
              </a:spcAft>
              <a:buFontTx/>
              <a:buChar char="-"/>
            </a:pPr>
            <a:r>
              <a:rPr lang="bg-BG" dirty="0" smtClean="0">
                <a:latin typeface="Segoe UI Semibold" panose="020B0702040204020203" pitchFamily="34" charset="0"/>
              </a:rPr>
              <a:t>Алтернативен процес за уплътняване на биомаса в твърд енергоносител</a:t>
            </a:r>
            <a:endParaRPr lang="en-US" dirty="0" smtClean="0">
              <a:latin typeface="Segoe UI Semibold" panose="020B0702040204020203" pitchFamily="34" charset="0"/>
            </a:endParaRPr>
          </a:p>
          <a:p>
            <a:pPr marL="863600" lvl="1" indent="-342900">
              <a:spcBef>
                <a:spcPts val="600"/>
              </a:spcBef>
              <a:spcAft>
                <a:spcPts val="600"/>
              </a:spcAft>
              <a:buFontTx/>
              <a:buChar char="-"/>
            </a:pPr>
            <a:r>
              <a:rPr lang="ru-RU" dirty="0" smtClean="0">
                <a:latin typeface="Segoe UI Semibold" panose="020B0702040204020203" pitchFamily="34" charset="0"/>
              </a:rPr>
              <a:t>Стабилен и </a:t>
            </a:r>
            <a:r>
              <a:rPr lang="ru-RU" dirty="0" err="1" smtClean="0">
                <a:latin typeface="Segoe UI Semibold" panose="020B0702040204020203" pitchFamily="34" charset="0"/>
              </a:rPr>
              <a:t>лесен</a:t>
            </a:r>
            <a:r>
              <a:rPr lang="ru-RU" dirty="0" smtClean="0">
                <a:latin typeface="Segoe UI Semibold" panose="020B0702040204020203" pitchFamily="34" charset="0"/>
              </a:rPr>
              <a:t> за </a:t>
            </a:r>
            <a:r>
              <a:rPr lang="ru-RU" dirty="0" err="1" smtClean="0">
                <a:latin typeface="Segoe UI Semibold" panose="020B0702040204020203" pitchFamily="34" charset="0"/>
              </a:rPr>
              <a:t>изпълнение</a:t>
            </a:r>
            <a:r>
              <a:rPr lang="ru-RU" dirty="0" smtClean="0">
                <a:latin typeface="Segoe UI Semibold" panose="020B0702040204020203" pitchFamily="34" charset="0"/>
              </a:rPr>
              <a:t> </a:t>
            </a:r>
            <a:r>
              <a:rPr lang="ru-RU" dirty="0" err="1" smtClean="0">
                <a:latin typeface="Segoe UI Semibold" panose="020B0702040204020203" pitchFamily="34" charset="0"/>
              </a:rPr>
              <a:t>процес</a:t>
            </a:r>
            <a:endParaRPr lang="ru-RU"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Увеличава плътността</a:t>
            </a:r>
            <a:r>
              <a:rPr lang="en-US" dirty="0" smtClean="0">
                <a:latin typeface="Segoe UI Semibold" panose="020B0702040204020203" pitchFamily="34" charset="0"/>
              </a:rPr>
              <a:t>/ </a:t>
            </a:r>
            <a:r>
              <a:rPr lang="bg-BG" dirty="0" smtClean="0">
                <a:latin typeface="Segoe UI Semibold" panose="020B0702040204020203" pitchFamily="34" charset="0"/>
              </a:rPr>
              <a:t>намалява обема на биомасата за поевтиняване на транспорта и съхранението на биомасата</a:t>
            </a:r>
            <a:r>
              <a:rPr lang="en-US" dirty="0" smtClean="0">
                <a:latin typeface="Segoe UI Semibold" panose="020B0702040204020203" pitchFamily="34" charset="0"/>
              </a:rPr>
              <a:t> </a:t>
            </a:r>
            <a:endParaRPr lang="bg-BG"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Използва се за всички типове биомаса</a:t>
            </a:r>
            <a:r>
              <a:rPr lang="en-US" dirty="0" smtClean="0">
                <a:latin typeface="Segoe UI Semibold" panose="020B0702040204020203" pitchFamily="34" charset="0"/>
              </a:rPr>
              <a:t>: </a:t>
            </a:r>
            <a:r>
              <a:rPr lang="bg-BG" dirty="0" smtClean="0">
                <a:latin typeface="Segoe UI Semibold" panose="020B0702040204020203" pitchFamily="34" charset="0"/>
              </a:rPr>
              <a:t>дърво</a:t>
            </a:r>
            <a:r>
              <a:rPr lang="en-US" dirty="0" smtClean="0">
                <a:latin typeface="Segoe UI Semibold" panose="020B0702040204020203" pitchFamily="34" charset="0"/>
              </a:rPr>
              <a:t>, </a:t>
            </a:r>
            <a:r>
              <a:rPr lang="bg-BG" dirty="0" smtClean="0">
                <a:latin typeface="Segoe UI Semibold" panose="020B0702040204020203" pitchFamily="34" charset="0"/>
              </a:rPr>
              <a:t>слама</a:t>
            </a:r>
            <a:r>
              <a:rPr lang="en-US" dirty="0" smtClean="0">
                <a:latin typeface="Segoe UI Semibold" panose="020B0702040204020203" pitchFamily="34" charset="0"/>
              </a:rPr>
              <a:t>, </a:t>
            </a:r>
            <a:r>
              <a:rPr lang="bg-BG" dirty="0" smtClean="0">
                <a:latin typeface="Segoe UI Semibold" panose="020B0702040204020203" pitchFamily="34" charset="0"/>
              </a:rPr>
              <a:t>обвивки</a:t>
            </a:r>
            <a:r>
              <a:rPr lang="en-US" dirty="0" smtClean="0">
                <a:latin typeface="Segoe UI Semibold" panose="020B0702040204020203" pitchFamily="34" charset="0"/>
              </a:rPr>
              <a:t>, </a:t>
            </a:r>
            <a:r>
              <a:rPr lang="bg-BG" dirty="0" smtClean="0">
                <a:latin typeface="Segoe UI Semibold" panose="020B0702040204020203" pitchFamily="34" charset="0"/>
              </a:rPr>
              <a:t>обелки</a:t>
            </a:r>
            <a:endParaRPr lang="en-US" dirty="0">
              <a:latin typeface="Segoe UI Semibold" panose="020B0702040204020203" pitchFamily="34" charset="0"/>
            </a:endParaRPr>
          </a:p>
        </p:txBody>
      </p:sp>
      <p:pic>
        <p:nvPicPr>
          <p:cNvPr id="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57166" y="4817826"/>
            <a:ext cx="2432050"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912652" y="4587993"/>
            <a:ext cx="2916767" cy="1987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5"/>
          <a:stretch>
            <a:fillRect/>
          </a:stretch>
        </p:blipFill>
        <p:spPr>
          <a:xfrm>
            <a:off x="534988" y="4644727"/>
            <a:ext cx="2574032" cy="1930524"/>
          </a:xfrm>
          <a:prstGeom prst="rect">
            <a:avLst/>
          </a:prstGeom>
        </p:spPr>
      </p:pic>
      <p:sp>
        <p:nvSpPr>
          <p:cNvPr id="3" name="TextBox 2"/>
          <p:cNvSpPr txBox="1"/>
          <p:nvPr/>
        </p:nvSpPr>
        <p:spPr>
          <a:xfrm>
            <a:off x="7650956" y="7072463"/>
            <a:ext cx="4104456" cy="261610"/>
          </a:xfrm>
          <a:prstGeom prst="rect">
            <a:avLst/>
          </a:prstGeom>
          <a:noFill/>
        </p:spPr>
        <p:txBody>
          <a:bodyPr wrap="square" rtlCol="0">
            <a:spAutoFit/>
          </a:bodyPr>
          <a:lstStyle/>
          <a:p>
            <a:r>
              <a:rPr lang="da-DK" sz="1100" dirty="0" smtClean="0"/>
              <a:t>Danish </a:t>
            </a:r>
            <a:r>
              <a:rPr lang="da-DK" sz="1100" dirty="0" err="1" smtClean="0"/>
              <a:t>Technological</a:t>
            </a:r>
            <a:r>
              <a:rPr lang="da-DK" sz="1100" dirty="0" smtClean="0"/>
              <a:t> </a:t>
            </a:r>
            <a:r>
              <a:rPr lang="da-DK" sz="1100" dirty="0" err="1" smtClean="0"/>
              <a:t>Institute</a:t>
            </a:r>
            <a:endParaRPr lang="da-DK" sz="1100" dirty="0"/>
          </a:p>
        </p:txBody>
      </p:sp>
    </p:spTree>
    <p:extLst>
      <p:ext uri="{BB962C8B-B14F-4D97-AF65-F5344CB8AC3E}">
        <p14:creationId xmlns:p14="http://schemas.microsoft.com/office/powerpoint/2010/main" val="32451613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Общ преглед</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2" name="TextBox 1"/>
          <p:cNvSpPr txBox="1"/>
          <p:nvPr/>
        </p:nvSpPr>
        <p:spPr>
          <a:xfrm>
            <a:off x="515144" y="1260351"/>
            <a:ext cx="9996288" cy="6247864"/>
          </a:xfrm>
          <a:prstGeom prst="rect">
            <a:avLst/>
          </a:prstGeom>
          <a:noFill/>
        </p:spPr>
        <p:txBody>
          <a:bodyPr wrap="square" rtlCol="0">
            <a:spAutoFit/>
          </a:bodyPr>
          <a:lstStyle/>
          <a:p>
            <a:pPr marL="342900" indent="-342900">
              <a:spcBef>
                <a:spcPts val="600"/>
              </a:spcBef>
              <a:spcAft>
                <a:spcPts val="600"/>
              </a:spcAft>
              <a:buFontTx/>
              <a:buChar char="-"/>
            </a:pPr>
            <a:r>
              <a:rPr lang="bg-BG" sz="2000" dirty="0" smtClean="0">
                <a:solidFill>
                  <a:prstClr val="black"/>
                </a:solidFill>
                <a:latin typeface="Segoe UI Semibold" panose="020B0702040204020203" pitchFamily="34" charset="0"/>
              </a:rPr>
              <a:t>Твърди биогорива</a:t>
            </a:r>
            <a:endParaRPr lang="da-DK" sz="2000" dirty="0" smtClean="0">
              <a:solidFill>
                <a:prstClr val="black"/>
              </a:solidFill>
              <a:latin typeface="Segoe UI Semibold" panose="020B0702040204020203" pitchFamily="34" charset="0"/>
            </a:endParaRPr>
          </a:p>
          <a:p>
            <a:pPr marL="863600" lvl="1" indent="-342900">
              <a:spcBef>
                <a:spcPts val="600"/>
              </a:spcBef>
              <a:spcAft>
                <a:spcPts val="600"/>
              </a:spcAft>
              <a:buFontTx/>
              <a:buChar char="-"/>
            </a:pPr>
            <a:r>
              <a:rPr lang="bg-BG" sz="2000" dirty="0" smtClean="0">
                <a:solidFill>
                  <a:prstClr val="black"/>
                </a:solidFill>
                <a:latin typeface="Segoe UI Semibold" panose="020B0702040204020203" pitchFamily="34" charset="0"/>
              </a:rPr>
              <a:t>Суровина</a:t>
            </a:r>
            <a:endParaRPr lang="da-DK" sz="2000" dirty="0" smtClean="0">
              <a:solidFill>
                <a:prstClr val="black"/>
              </a:solidFill>
              <a:latin typeface="Segoe UI Semibold" panose="020B0702040204020203" pitchFamily="34" charset="0"/>
            </a:endParaRPr>
          </a:p>
          <a:p>
            <a:pPr marL="1385888" lvl="2" indent="-342900">
              <a:spcBef>
                <a:spcPts val="600"/>
              </a:spcBef>
              <a:spcAft>
                <a:spcPts val="600"/>
              </a:spcAft>
              <a:buFontTx/>
              <a:buChar char="-"/>
            </a:pPr>
            <a:r>
              <a:rPr lang="bg-BG" sz="2000" dirty="0" smtClean="0">
                <a:solidFill>
                  <a:prstClr val="black"/>
                </a:solidFill>
                <a:latin typeface="Segoe UI Semibold" panose="020B0702040204020203" pitchFamily="34" charset="0"/>
              </a:rPr>
              <a:t>Дърва</a:t>
            </a:r>
            <a:endParaRPr lang="da-DK" sz="2000" dirty="0" smtClean="0">
              <a:solidFill>
                <a:prstClr val="black"/>
              </a:solidFill>
              <a:latin typeface="Segoe UI Semibold" panose="020B0702040204020203" pitchFamily="34" charset="0"/>
            </a:endParaRPr>
          </a:p>
          <a:p>
            <a:pPr marL="1385888" lvl="2" indent="-342900">
              <a:spcBef>
                <a:spcPts val="600"/>
              </a:spcBef>
              <a:spcAft>
                <a:spcPts val="600"/>
              </a:spcAft>
              <a:buFontTx/>
              <a:buChar char="-"/>
            </a:pPr>
            <a:r>
              <a:rPr lang="bg-BG" sz="2000" dirty="0" smtClean="0">
                <a:solidFill>
                  <a:prstClr val="black"/>
                </a:solidFill>
                <a:latin typeface="Segoe UI Semibold" panose="020B0702040204020203" pitchFamily="34" charset="0"/>
              </a:rPr>
              <a:t>Селскостопански отпадъци</a:t>
            </a:r>
            <a:endParaRPr lang="da-DK" sz="2000" dirty="0">
              <a:solidFill>
                <a:prstClr val="black"/>
              </a:solidFill>
              <a:latin typeface="Segoe UI Semibold" panose="020B0702040204020203" pitchFamily="34" charset="0"/>
            </a:endParaRPr>
          </a:p>
          <a:p>
            <a:pPr marL="1385888" lvl="2" indent="-342900">
              <a:spcBef>
                <a:spcPts val="600"/>
              </a:spcBef>
              <a:spcAft>
                <a:spcPts val="600"/>
              </a:spcAft>
              <a:buFontTx/>
              <a:buChar char="-"/>
            </a:pPr>
            <a:r>
              <a:rPr lang="bg-BG" sz="2000" dirty="0" smtClean="0">
                <a:solidFill>
                  <a:prstClr val="black"/>
                </a:solidFill>
                <a:latin typeface="Segoe UI Semibold" panose="020B0702040204020203" pitchFamily="34" charset="0"/>
              </a:rPr>
              <a:t>Енергийни растения</a:t>
            </a:r>
            <a:endParaRPr lang="da-DK" sz="2000" dirty="0" smtClean="0">
              <a:solidFill>
                <a:prstClr val="black"/>
              </a:solidFill>
              <a:latin typeface="Segoe UI Semibold" panose="020B0702040204020203" pitchFamily="34" charset="0"/>
            </a:endParaRPr>
          </a:p>
          <a:p>
            <a:pPr marL="342900" indent="-342900">
              <a:spcBef>
                <a:spcPts val="600"/>
              </a:spcBef>
              <a:spcAft>
                <a:spcPts val="600"/>
              </a:spcAft>
              <a:buFontTx/>
              <a:buChar char="-"/>
            </a:pPr>
            <a:r>
              <a:rPr lang="ru-RU" sz="2000" dirty="0">
                <a:solidFill>
                  <a:srgbClr val="FF0000"/>
                </a:solidFill>
                <a:latin typeface="Segoe UI Semibold" panose="020B0702040204020203" pitchFamily="34" charset="0"/>
              </a:rPr>
              <a:t>Логистика на биомаса и вериги за </a:t>
            </a:r>
            <a:r>
              <a:rPr lang="ru-RU" sz="2000" dirty="0" smtClean="0">
                <a:solidFill>
                  <a:srgbClr val="FF0000"/>
                </a:solidFill>
                <a:latin typeface="Segoe UI Semibold" panose="020B0702040204020203" pitchFamily="34" charset="0"/>
              </a:rPr>
              <a:t>доставка </a:t>
            </a:r>
            <a:r>
              <a:rPr lang="da-DK" sz="2000" dirty="0" smtClean="0">
                <a:solidFill>
                  <a:srgbClr val="FF0000"/>
                </a:solidFill>
                <a:latin typeface="Segoe UI Semibold" panose="020B0702040204020203" pitchFamily="34" charset="0"/>
              </a:rPr>
              <a:t>(</a:t>
            </a:r>
            <a:r>
              <a:rPr lang="bg-BG" sz="2000" dirty="0" smtClean="0">
                <a:solidFill>
                  <a:srgbClr val="FF0000"/>
                </a:solidFill>
                <a:latin typeface="Segoe UI Semibold" panose="020B0702040204020203" pitchFamily="34" charset="0"/>
              </a:rPr>
              <a:t>прибиране</a:t>
            </a:r>
            <a:r>
              <a:rPr lang="da-DK" sz="2000" dirty="0" smtClean="0">
                <a:solidFill>
                  <a:srgbClr val="FF0000"/>
                </a:solidFill>
                <a:latin typeface="Segoe UI Semibold" panose="020B0702040204020203" pitchFamily="34" charset="0"/>
              </a:rPr>
              <a:t>, </a:t>
            </a:r>
            <a:r>
              <a:rPr lang="bg-BG" sz="2000" dirty="0" smtClean="0">
                <a:solidFill>
                  <a:srgbClr val="FF0000"/>
                </a:solidFill>
                <a:latin typeface="Segoe UI Semibold" panose="020B0702040204020203" pitchFamily="34" charset="0"/>
              </a:rPr>
              <a:t>обработка и съхранение)</a:t>
            </a:r>
            <a:endParaRPr lang="da-DK" sz="2000" dirty="0" smtClean="0">
              <a:solidFill>
                <a:srgbClr val="FF0000"/>
              </a:solidFill>
              <a:latin typeface="Segoe UI Semibold" panose="020B0702040204020203" pitchFamily="34" charset="0"/>
            </a:endParaRPr>
          </a:p>
          <a:p>
            <a:pPr marL="863600" lvl="1" indent="-342900">
              <a:spcBef>
                <a:spcPts val="600"/>
              </a:spcBef>
              <a:spcAft>
                <a:spcPts val="600"/>
              </a:spcAft>
              <a:buFontTx/>
              <a:buChar char="-"/>
            </a:pPr>
            <a:r>
              <a:rPr lang="bg-BG" sz="2000" dirty="0" smtClean="0">
                <a:solidFill>
                  <a:srgbClr val="FF0000"/>
                </a:solidFill>
                <a:latin typeface="Segoe UI Semibold" panose="020B0702040204020203" pitchFamily="34" charset="0"/>
              </a:rPr>
              <a:t>Дървесна биомаса</a:t>
            </a:r>
            <a:endParaRPr lang="da-DK" sz="2000" dirty="0" smtClean="0">
              <a:solidFill>
                <a:srgbClr val="FF0000"/>
              </a:solidFill>
              <a:latin typeface="Segoe UI Semibold" panose="020B0702040204020203" pitchFamily="34" charset="0"/>
            </a:endParaRPr>
          </a:p>
          <a:p>
            <a:pPr marL="863600" lvl="1" indent="-342900">
              <a:spcBef>
                <a:spcPts val="600"/>
              </a:spcBef>
              <a:spcAft>
                <a:spcPts val="600"/>
              </a:spcAft>
              <a:buFontTx/>
              <a:buChar char="-"/>
            </a:pPr>
            <a:r>
              <a:rPr lang="bg-BG" sz="2000" dirty="0" smtClean="0">
                <a:solidFill>
                  <a:srgbClr val="FF0000"/>
                </a:solidFill>
                <a:latin typeface="Segoe UI Semibold" panose="020B0702040204020203" pitchFamily="34" charset="0"/>
              </a:rPr>
              <a:t>Селскостопанска биомаса</a:t>
            </a:r>
            <a:endParaRPr lang="da-DK" sz="2000" dirty="0" smtClean="0">
              <a:solidFill>
                <a:srgbClr val="FF0000"/>
              </a:solidFill>
              <a:latin typeface="Segoe UI Semibold" panose="020B0702040204020203" pitchFamily="34" charset="0"/>
            </a:endParaRPr>
          </a:p>
          <a:p>
            <a:pPr marL="863600" lvl="1" indent="-342900">
              <a:spcBef>
                <a:spcPts val="600"/>
              </a:spcBef>
              <a:spcAft>
                <a:spcPts val="600"/>
              </a:spcAft>
              <a:buFontTx/>
              <a:buChar char="-"/>
            </a:pPr>
            <a:r>
              <a:rPr lang="bg-BG" sz="2000" dirty="0" smtClean="0">
                <a:solidFill>
                  <a:prstClr val="black"/>
                </a:solidFill>
                <a:latin typeface="Segoe UI Semibold" panose="020B0702040204020203" pitchFamily="34" charset="0"/>
              </a:rPr>
              <a:t>Сигурност на доставките</a:t>
            </a:r>
            <a:endParaRPr lang="da-DK" sz="2000" dirty="0" smtClean="0">
              <a:solidFill>
                <a:prstClr val="black"/>
              </a:solidFill>
              <a:latin typeface="Segoe UI Semibold" panose="020B0702040204020203" pitchFamily="34" charset="0"/>
            </a:endParaRPr>
          </a:p>
          <a:p>
            <a:pPr marL="863600" lvl="1" indent="-342900">
              <a:spcBef>
                <a:spcPts val="600"/>
              </a:spcBef>
              <a:spcAft>
                <a:spcPts val="600"/>
              </a:spcAft>
              <a:buFontTx/>
              <a:buChar char="-"/>
            </a:pPr>
            <a:r>
              <a:rPr lang="bg-BG" sz="2000" dirty="0" smtClean="0">
                <a:solidFill>
                  <a:prstClr val="black"/>
                </a:solidFill>
                <a:latin typeface="Segoe UI Semibold" panose="020B0702040204020203" pitchFamily="34" charset="0"/>
              </a:rPr>
              <a:t>Контрол на качеството и стандартизация</a:t>
            </a:r>
            <a:endParaRPr lang="da-DK" sz="2000" dirty="0" smtClean="0">
              <a:solidFill>
                <a:prstClr val="black"/>
              </a:solidFill>
              <a:latin typeface="Segoe UI Semibold" panose="020B0702040204020203" pitchFamily="34" charset="0"/>
            </a:endParaRPr>
          </a:p>
          <a:p>
            <a:pPr marL="863600" lvl="1" indent="-342900">
              <a:spcBef>
                <a:spcPts val="600"/>
              </a:spcBef>
              <a:spcAft>
                <a:spcPts val="600"/>
              </a:spcAft>
              <a:buFontTx/>
              <a:buChar char="-"/>
            </a:pPr>
            <a:r>
              <a:rPr lang="bg-BG" sz="2000" dirty="0" smtClean="0">
                <a:solidFill>
                  <a:prstClr val="black"/>
                </a:solidFill>
                <a:latin typeface="Segoe UI Semibold" panose="020B0702040204020203" pitchFamily="34" charset="0"/>
              </a:rPr>
              <a:t>Моделиране на веригата за доставка на биомаса</a:t>
            </a:r>
            <a:endParaRPr lang="da-DK" sz="2000" dirty="0" smtClean="0">
              <a:solidFill>
                <a:prstClr val="black"/>
              </a:solidFill>
              <a:latin typeface="Segoe UI Semibold" panose="020B0702040204020203" pitchFamily="34" charset="0"/>
            </a:endParaRPr>
          </a:p>
          <a:p>
            <a:pPr marL="342900" indent="-342900">
              <a:spcBef>
                <a:spcPts val="600"/>
              </a:spcBef>
              <a:spcAft>
                <a:spcPts val="600"/>
              </a:spcAft>
              <a:buFontTx/>
              <a:buChar char="-"/>
            </a:pPr>
            <a:r>
              <a:rPr lang="bg-BG" sz="2000" dirty="0" smtClean="0">
                <a:solidFill>
                  <a:prstClr val="black"/>
                </a:solidFill>
                <a:latin typeface="Segoe UI Semibold" panose="020B0702040204020203" pitchFamily="34" charset="0"/>
              </a:rPr>
              <a:t>Добри практики</a:t>
            </a:r>
            <a:endParaRPr lang="da-DK" sz="2000" dirty="0" smtClean="0">
              <a:solidFill>
                <a:prstClr val="black"/>
              </a:solidFill>
              <a:latin typeface="Segoe UI Semibold" panose="020B0702040204020203" pitchFamily="34" charset="0"/>
            </a:endParaRPr>
          </a:p>
          <a:p>
            <a:pPr marL="863600" lvl="1" indent="-342900">
              <a:spcBef>
                <a:spcPts val="600"/>
              </a:spcBef>
              <a:spcAft>
                <a:spcPts val="600"/>
              </a:spcAft>
              <a:buFontTx/>
              <a:buChar char="-"/>
            </a:pPr>
            <a:endParaRPr lang="da-DK" sz="2000" dirty="0" smtClean="0">
              <a:solidFill>
                <a:prstClr val="black"/>
              </a:solidFill>
              <a:latin typeface="Segoe UI Semibold" panose="020B0702040204020203" pitchFamily="34" charset="0"/>
            </a:endParaRPr>
          </a:p>
        </p:txBody>
      </p:sp>
    </p:spTree>
    <p:extLst>
      <p:ext uri="{BB962C8B-B14F-4D97-AF65-F5344CB8AC3E}">
        <p14:creationId xmlns:p14="http://schemas.microsoft.com/office/powerpoint/2010/main" val="42527569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ru-RU" sz="3200" dirty="0">
                <a:solidFill>
                  <a:srgbClr val="006633"/>
                </a:solidFill>
                <a:latin typeface="Segoe UI" pitchFamily="34" charset="0"/>
                <a:ea typeface="Segoe UI" pitchFamily="34" charset="0"/>
                <a:cs typeface="Segoe UI" pitchFamily="34" charset="0"/>
              </a:rPr>
              <a:t>Логистика на </a:t>
            </a:r>
            <a:r>
              <a:rPr lang="ru-RU" sz="3200" dirty="0" err="1">
                <a:solidFill>
                  <a:srgbClr val="006633"/>
                </a:solidFill>
                <a:latin typeface="Segoe UI" pitchFamily="34" charset="0"/>
                <a:ea typeface="Segoe UI" pitchFamily="34" charset="0"/>
                <a:cs typeface="Segoe UI" pitchFamily="34" charset="0"/>
              </a:rPr>
              <a:t>биомаса</a:t>
            </a:r>
            <a:r>
              <a:rPr lang="ru-RU" sz="3200" dirty="0">
                <a:solidFill>
                  <a:srgbClr val="006633"/>
                </a:solidFill>
                <a:latin typeface="Segoe UI" pitchFamily="34" charset="0"/>
                <a:ea typeface="Segoe UI" pitchFamily="34" charset="0"/>
                <a:cs typeface="Segoe UI" pitchFamily="34" charset="0"/>
              </a:rPr>
              <a:t> и вериги за доставка</a:t>
            </a:r>
            <a:endParaRPr lang="en-US" sz="3200" dirty="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2" name="TextBox 1"/>
          <p:cNvSpPr txBox="1"/>
          <p:nvPr/>
        </p:nvSpPr>
        <p:spPr>
          <a:xfrm>
            <a:off x="306140" y="2052439"/>
            <a:ext cx="9996288" cy="4093428"/>
          </a:xfrm>
          <a:prstGeom prst="rect">
            <a:avLst/>
          </a:prstGeom>
          <a:noFill/>
        </p:spPr>
        <p:txBody>
          <a:bodyPr wrap="square" rtlCol="0">
            <a:spAutoFit/>
          </a:bodyPr>
          <a:lstStyle/>
          <a:p>
            <a:pPr marL="342900" indent="-342900">
              <a:spcBef>
                <a:spcPts val="600"/>
              </a:spcBef>
              <a:spcAft>
                <a:spcPts val="600"/>
              </a:spcAft>
              <a:buFontTx/>
              <a:buChar char="-"/>
            </a:pPr>
            <a:r>
              <a:rPr lang="bg-BG" sz="2000" dirty="0" smtClean="0">
                <a:latin typeface="Segoe UI Semibold" panose="020B0702040204020203" pitchFamily="34" charset="0"/>
              </a:rPr>
              <a:t>Логистиката на биомаса и веригите за доставка са важни за</a:t>
            </a:r>
          </a:p>
          <a:p>
            <a:pPr marL="342900" indent="-342900">
              <a:spcBef>
                <a:spcPts val="600"/>
              </a:spcBef>
              <a:spcAft>
                <a:spcPts val="600"/>
              </a:spcAft>
              <a:buFontTx/>
              <a:buChar char="-"/>
            </a:pP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Стабилна целогодишна доставка</a:t>
            </a:r>
            <a:r>
              <a:rPr lang="da-DK" sz="2000" dirty="0" smtClean="0">
                <a:latin typeface="Segoe UI Semibold" panose="020B0702040204020203" pitchFamily="34" charset="0"/>
              </a:rPr>
              <a:t> </a:t>
            </a:r>
            <a:r>
              <a:rPr lang="bg-BG" sz="2000" dirty="0" smtClean="0">
                <a:latin typeface="Segoe UI Semibold" panose="020B0702040204020203" pitchFamily="34" charset="0"/>
              </a:rPr>
              <a:t>на горива от биомаса</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Предсказуема цена</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Стабилно качество</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Търговия и договаряне</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Планиране и поддръжка на отоплителните системи</a:t>
            </a:r>
            <a:endParaRPr lang="da-DK" sz="2000" dirty="0" smtClean="0">
              <a:latin typeface="Segoe UI Semibold" panose="020B0702040204020203" pitchFamily="34" charset="0"/>
            </a:endParaRPr>
          </a:p>
          <a:p>
            <a:pPr marL="863600" lvl="1" indent="-342900">
              <a:spcBef>
                <a:spcPts val="600"/>
              </a:spcBef>
              <a:spcAft>
                <a:spcPts val="600"/>
              </a:spcAft>
              <a:buFontTx/>
              <a:buChar char="-"/>
            </a:pPr>
            <a:endParaRPr lang="da-DK" sz="2000" dirty="0" smtClean="0">
              <a:latin typeface="Segoe UI Semibold" panose="020B0702040204020203" pitchFamily="34" charset="0"/>
            </a:endParaRPr>
          </a:p>
          <a:p>
            <a:pPr marL="863600" lvl="1" indent="-342900">
              <a:spcBef>
                <a:spcPts val="600"/>
              </a:spcBef>
              <a:spcAft>
                <a:spcPts val="600"/>
              </a:spcAft>
              <a:buFontTx/>
              <a:buChar char="-"/>
            </a:pPr>
            <a:endParaRPr lang="da-DK" sz="2000" dirty="0" smtClean="0">
              <a:latin typeface="Segoe UI Semibold" panose="020B0702040204020203" pitchFamily="34" charset="0"/>
            </a:endParaRPr>
          </a:p>
        </p:txBody>
      </p:sp>
    </p:spTree>
    <p:extLst>
      <p:ext uri="{BB962C8B-B14F-4D97-AF65-F5344CB8AC3E}">
        <p14:creationId xmlns:p14="http://schemas.microsoft.com/office/powerpoint/2010/main" val="1799837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534988" y="303214"/>
            <a:ext cx="9623425" cy="885129"/>
          </a:xfrm>
        </p:spPr>
        <p:txBody>
          <a:bodyPr/>
          <a:lstStyle/>
          <a:p>
            <a:pPr algn="l" eaLnBrk="1" hangingPunct="1"/>
            <a:r>
              <a:rPr lang="ru-RU" sz="3200" dirty="0" err="1" smtClean="0">
                <a:solidFill>
                  <a:srgbClr val="006633"/>
                </a:solidFill>
                <a:latin typeface="Segoe UI" pitchFamily="34" charset="0"/>
                <a:ea typeface="Segoe UI" pitchFamily="34" charset="0"/>
                <a:cs typeface="Segoe UI" pitchFamily="34" charset="0"/>
              </a:rPr>
              <a:t>Търсене</a:t>
            </a:r>
            <a:r>
              <a:rPr lang="ru-RU" sz="3200" dirty="0" smtClean="0">
                <a:solidFill>
                  <a:srgbClr val="006633"/>
                </a:solidFill>
                <a:latin typeface="Segoe UI" pitchFamily="34" charset="0"/>
                <a:ea typeface="Segoe UI" pitchFamily="34" charset="0"/>
                <a:cs typeface="Segoe UI" pitchFamily="34" charset="0"/>
              </a:rPr>
              <a:t> на </a:t>
            </a:r>
            <a:r>
              <a:rPr lang="ru-RU" sz="3200" dirty="0" err="1" smtClean="0">
                <a:solidFill>
                  <a:srgbClr val="006633"/>
                </a:solidFill>
                <a:latin typeface="Segoe UI" pitchFamily="34" charset="0"/>
                <a:ea typeface="Segoe UI" pitchFamily="34" charset="0"/>
                <a:cs typeface="Segoe UI" pitchFamily="34" charset="0"/>
              </a:rPr>
              <a:t>биомаса</a:t>
            </a:r>
            <a:r>
              <a:rPr lang="ru-RU" sz="3200" dirty="0" smtClean="0">
                <a:solidFill>
                  <a:srgbClr val="006633"/>
                </a:solidFill>
                <a:latin typeface="Segoe UI" pitchFamily="34" charset="0"/>
                <a:ea typeface="Segoe UI" pitchFamily="34" charset="0"/>
                <a:cs typeface="Segoe UI" pitchFamily="34" charset="0"/>
              </a:rPr>
              <a:t> за </a:t>
            </a:r>
            <a:r>
              <a:rPr lang="ru-RU" sz="3200" dirty="0" err="1" smtClean="0">
                <a:solidFill>
                  <a:srgbClr val="006633"/>
                </a:solidFill>
                <a:latin typeface="Segoe UI" pitchFamily="34" charset="0"/>
                <a:ea typeface="Segoe UI" pitchFamily="34" charset="0"/>
                <a:cs typeface="Segoe UI" pitchFamily="34" charset="0"/>
              </a:rPr>
              <a:t>биоенергийни</a:t>
            </a:r>
            <a:r>
              <a:rPr lang="ru-RU" sz="3200" dirty="0" smtClean="0">
                <a:solidFill>
                  <a:srgbClr val="006633"/>
                </a:solidFill>
                <a:latin typeface="Segoe UI" pitchFamily="34" charset="0"/>
                <a:ea typeface="Segoe UI" pitchFamily="34" charset="0"/>
                <a:cs typeface="Segoe UI" pitchFamily="34" charset="0"/>
              </a:rPr>
              <a:t> </a:t>
            </a:r>
            <a:r>
              <a:rPr lang="ru-RU" sz="3200" dirty="0" err="1" smtClean="0">
                <a:solidFill>
                  <a:srgbClr val="006633"/>
                </a:solidFill>
                <a:latin typeface="Segoe UI" pitchFamily="34" charset="0"/>
                <a:ea typeface="Segoe UI" pitchFamily="34" charset="0"/>
                <a:cs typeface="Segoe UI" pitchFamily="34" charset="0"/>
              </a:rPr>
              <a:t>системи</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pic>
        <p:nvPicPr>
          <p:cNvPr id="2" name="Picture 1"/>
          <p:cNvPicPr>
            <a:picLocks noChangeAspect="1"/>
          </p:cNvPicPr>
          <p:nvPr/>
        </p:nvPicPr>
        <p:blipFill>
          <a:blip r:embed="rId3"/>
          <a:stretch>
            <a:fillRect/>
          </a:stretch>
        </p:blipFill>
        <p:spPr>
          <a:xfrm>
            <a:off x="1009935" y="1836415"/>
            <a:ext cx="9148478" cy="5256584"/>
          </a:xfrm>
          <a:prstGeom prst="rect">
            <a:avLst/>
          </a:prstGeom>
        </p:spPr>
      </p:pic>
      <p:sp>
        <p:nvSpPr>
          <p:cNvPr id="3" name="TextBox 2"/>
          <p:cNvSpPr txBox="1"/>
          <p:nvPr/>
        </p:nvSpPr>
        <p:spPr>
          <a:xfrm>
            <a:off x="862625" y="1097751"/>
            <a:ext cx="9623425" cy="738664"/>
          </a:xfrm>
          <a:prstGeom prst="rect">
            <a:avLst/>
          </a:prstGeom>
          <a:noFill/>
        </p:spPr>
        <p:txBody>
          <a:bodyPr wrap="square" rtlCol="0">
            <a:spAutoFit/>
          </a:bodyPr>
          <a:lstStyle/>
          <a:p>
            <a:r>
              <a:rPr lang="bg-BG" b="1" dirty="0" smtClean="0"/>
              <a:t>Типична скала</a:t>
            </a:r>
            <a:r>
              <a:rPr lang="en-US" b="1" dirty="0" smtClean="0"/>
              <a:t> </a:t>
            </a:r>
            <a:r>
              <a:rPr lang="bg-BG" b="1" dirty="0" smtClean="0"/>
              <a:t>за </a:t>
            </a:r>
            <a:r>
              <a:rPr lang="bg-BG" b="1" dirty="0" err="1" smtClean="0"/>
              <a:t>биоенергийни</a:t>
            </a:r>
            <a:r>
              <a:rPr lang="bg-BG" b="1" dirty="0" smtClean="0"/>
              <a:t> централи с различни размери и типове гориво</a:t>
            </a:r>
            <a:endParaRPr lang="da-DK" b="1" dirty="0"/>
          </a:p>
        </p:txBody>
      </p:sp>
      <p:sp>
        <p:nvSpPr>
          <p:cNvPr id="4" name="TextBox 3"/>
          <p:cNvSpPr txBox="1"/>
          <p:nvPr/>
        </p:nvSpPr>
        <p:spPr>
          <a:xfrm>
            <a:off x="869381" y="7003514"/>
            <a:ext cx="9289032" cy="307777"/>
          </a:xfrm>
          <a:prstGeom prst="rect">
            <a:avLst/>
          </a:prstGeom>
          <a:noFill/>
        </p:spPr>
        <p:txBody>
          <a:bodyPr wrap="square" rtlCol="0">
            <a:spAutoFit/>
          </a:bodyPr>
          <a:lstStyle/>
          <a:p>
            <a:r>
              <a:rPr lang="en-US" sz="1400" dirty="0" smtClean="0"/>
              <a:t>Source: International Energy Agency – Best practice guideline: Bioenergy </a:t>
            </a:r>
            <a:r>
              <a:rPr lang="en-US" sz="1400" dirty="0"/>
              <a:t>Project </a:t>
            </a:r>
            <a:r>
              <a:rPr lang="en-US" sz="1400" dirty="0" smtClean="0"/>
              <a:t>Development Biomass </a:t>
            </a:r>
            <a:r>
              <a:rPr lang="en-US" sz="1400" dirty="0"/>
              <a:t>Supply</a:t>
            </a:r>
            <a:endParaRPr lang="da-DK" sz="1400" dirty="0"/>
          </a:p>
        </p:txBody>
      </p:sp>
    </p:spTree>
    <p:extLst>
      <p:ext uri="{BB962C8B-B14F-4D97-AF65-F5344CB8AC3E}">
        <p14:creationId xmlns:p14="http://schemas.microsoft.com/office/powerpoint/2010/main" val="21218020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en-US" sz="3200" dirty="0" smtClean="0">
                <a:solidFill>
                  <a:srgbClr val="006633"/>
                </a:solidFill>
                <a:latin typeface="Segoe UI" pitchFamily="34" charset="0"/>
                <a:ea typeface="Segoe UI" pitchFamily="34" charset="0"/>
                <a:cs typeface="Segoe UI" pitchFamily="34" charset="0"/>
              </a:rPr>
              <a:t>Logistics</a:t>
            </a: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pic>
        <p:nvPicPr>
          <p:cNvPr id="3" name="Picture 2"/>
          <p:cNvPicPr>
            <a:picLocks noChangeAspect="1"/>
          </p:cNvPicPr>
          <p:nvPr/>
        </p:nvPicPr>
        <p:blipFill>
          <a:blip r:embed="rId3"/>
          <a:stretch>
            <a:fillRect/>
          </a:stretch>
        </p:blipFill>
        <p:spPr>
          <a:xfrm>
            <a:off x="234132" y="632245"/>
            <a:ext cx="8280920" cy="6497713"/>
          </a:xfrm>
          <a:prstGeom prst="rect">
            <a:avLst/>
          </a:prstGeom>
        </p:spPr>
      </p:pic>
      <p:sp>
        <p:nvSpPr>
          <p:cNvPr id="4" name="TextBox 3"/>
          <p:cNvSpPr txBox="1"/>
          <p:nvPr/>
        </p:nvSpPr>
        <p:spPr>
          <a:xfrm>
            <a:off x="4266580" y="7099052"/>
            <a:ext cx="5040560" cy="307777"/>
          </a:xfrm>
          <a:prstGeom prst="rect">
            <a:avLst/>
          </a:prstGeom>
          <a:noFill/>
        </p:spPr>
        <p:txBody>
          <a:bodyPr wrap="square" rtlCol="0">
            <a:spAutoFit/>
          </a:bodyPr>
          <a:lstStyle/>
          <a:p>
            <a:r>
              <a:rPr lang="da-DK" sz="1400" dirty="0" smtClean="0"/>
              <a:t>Source: E. </a:t>
            </a:r>
            <a:r>
              <a:rPr lang="da-DK" sz="1400" dirty="0" err="1" smtClean="0"/>
              <a:t>Alakangas</a:t>
            </a:r>
            <a:r>
              <a:rPr lang="da-DK" sz="1400" dirty="0" smtClean="0"/>
              <a:t>, VTT, Finland - EUBIONET </a:t>
            </a:r>
            <a:r>
              <a:rPr lang="da-DK" sz="1400" dirty="0"/>
              <a:t>II </a:t>
            </a:r>
            <a:r>
              <a:rPr lang="da-DK" sz="1400" dirty="0" err="1"/>
              <a:t>project</a:t>
            </a:r>
            <a:endParaRPr lang="da-DK" sz="1400" dirty="0"/>
          </a:p>
        </p:txBody>
      </p:sp>
      <p:sp>
        <p:nvSpPr>
          <p:cNvPr id="2" name="TextBox 1"/>
          <p:cNvSpPr txBox="1"/>
          <p:nvPr/>
        </p:nvSpPr>
        <p:spPr>
          <a:xfrm>
            <a:off x="207358" y="0"/>
            <a:ext cx="9998325" cy="646331"/>
          </a:xfrm>
          <a:prstGeom prst="rect">
            <a:avLst/>
          </a:prstGeom>
          <a:noFill/>
        </p:spPr>
        <p:txBody>
          <a:bodyPr wrap="square" rtlCol="0">
            <a:spAutoFit/>
          </a:bodyPr>
          <a:lstStyle/>
          <a:p>
            <a:r>
              <a:rPr lang="ru-RU" sz="1800" b="1" dirty="0" err="1"/>
              <a:t>Възможни</a:t>
            </a:r>
            <a:r>
              <a:rPr lang="ru-RU" sz="1800" b="1" dirty="0"/>
              <a:t> вериги за доставка на </a:t>
            </a:r>
            <a:r>
              <a:rPr lang="ru-RU" sz="1800" b="1" dirty="0" err="1"/>
              <a:t>твърди</a:t>
            </a:r>
            <a:r>
              <a:rPr lang="ru-RU" sz="1800" b="1" dirty="0"/>
              <a:t> </a:t>
            </a:r>
            <a:r>
              <a:rPr lang="ru-RU" sz="1800" b="1" dirty="0" err="1"/>
              <a:t>горива</a:t>
            </a:r>
            <a:r>
              <a:rPr lang="ru-RU" sz="1800" b="1" dirty="0"/>
              <a:t> от </a:t>
            </a:r>
            <a:r>
              <a:rPr lang="ru-RU" sz="1800" b="1" dirty="0" err="1"/>
              <a:t>биомаса</a:t>
            </a:r>
            <a:r>
              <a:rPr lang="ru-RU" sz="1800" b="1" dirty="0"/>
              <a:t> </a:t>
            </a:r>
            <a:r>
              <a:rPr lang="ru-RU" sz="1800" b="1" dirty="0" err="1"/>
              <a:t>според</a:t>
            </a:r>
            <a:r>
              <a:rPr lang="ru-RU" sz="1800" b="1" dirty="0"/>
              <a:t> сектора на </a:t>
            </a:r>
            <a:r>
              <a:rPr lang="ru-RU" sz="1800" b="1" dirty="0" err="1"/>
              <a:t>крайния</a:t>
            </a:r>
            <a:r>
              <a:rPr lang="ru-RU" sz="1800" b="1" dirty="0"/>
              <a:t> </a:t>
            </a:r>
            <a:r>
              <a:rPr lang="ru-RU" sz="1800" b="1" dirty="0" err="1"/>
              <a:t>потребител</a:t>
            </a:r>
            <a:endParaRPr lang="da-DK" sz="1800" b="1" dirty="0"/>
          </a:p>
        </p:txBody>
      </p:sp>
    </p:spTree>
    <p:extLst>
      <p:ext uri="{BB962C8B-B14F-4D97-AF65-F5344CB8AC3E}">
        <p14:creationId xmlns:p14="http://schemas.microsoft.com/office/powerpoint/2010/main" val="13252074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534988" y="303214"/>
            <a:ext cx="9623425" cy="1052726"/>
          </a:xfrm>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Вериги за доставка на биомаса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17151" y="1332359"/>
            <a:ext cx="9623425" cy="5192180"/>
          </a:xfrm>
        </p:spPr>
        <p:txBody>
          <a:bodyPr/>
          <a:lstStyle/>
          <a:p>
            <a:pPr marL="0" indent="0">
              <a:buNone/>
            </a:pPr>
            <a:r>
              <a:rPr lang="en-US" sz="1800" dirty="0" smtClean="0"/>
              <a:t>	</a:t>
            </a:r>
          </a:p>
        </p:txBody>
      </p:sp>
      <p:sp>
        <p:nvSpPr>
          <p:cNvPr id="8" name="TextBox 7"/>
          <p:cNvSpPr txBox="1"/>
          <p:nvPr/>
        </p:nvSpPr>
        <p:spPr>
          <a:xfrm>
            <a:off x="517482" y="1355939"/>
            <a:ext cx="9996288" cy="5663089"/>
          </a:xfrm>
          <a:prstGeom prst="rect">
            <a:avLst/>
          </a:prstGeom>
          <a:noFill/>
        </p:spPr>
        <p:txBody>
          <a:bodyPr wrap="square" rtlCol="0">
            <a:spAutoFit/>
          </a:bodyPr>
          <a:lstStyle/>
          <a:p>
            <a:pPr marL="863600" lvl="1" indent="-342900">
              <a:spcBef>
                <a:spcPts val="600"/>
              </a:spcBef>
              <a:spcAft>
                <a:spcPts val="600"/>
              </a:spcAft>
              <a:buFontTx/>
              <a:buChar char="-"/>
            </a:pPr>
            <a:r>
              <a:rPr lang="bg-BG" dirty="0" smtClean="0">
                <a:latin typeface="Segoe UI Semibold" panose="020B0702040204020203" pitchFamily="34" charset="0"/>
              </a:rPr>
              <a:t>ВЕРИГИ ЗА ДОСТАВКА НА БИОМАСА</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Култивиране</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Прибиране</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Сушене</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Предварителна обработка</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err="1" smtClean="0">
                <a:latin typeface="Segoe UI Semibold" panose="020B0702040204020203" pitchFamily="34" charset="0"/>
              </a:rPr>
              <a:t>Товаро</a:t>
            </a:r>
            <a:r>
              <a:rPr lang="bg-BG" dirty="0" smtClean="0">
                <a:latin typeface="Segoe UI Semibold" panose="020B0702040204020203" pitchFamily="34" charset="0"/>
              </a:rPr>
              <a:t> - разтоварителни работи</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Транспорт</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Къси разстояния</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Дълги разстояния</a:t>
            </a:r>
            <a:endParaRPr lang="da-DK" dirty="0" smtClean="0">
              <a:latin typeface="Segoe UI Semibold" panose="020B0702040204020203" pitchFamily="34" charset="0"/>
            </a:endParaRPr>
          </a:p>
          <a:p>
            <a:pPr marL="1385888" lvl="2" indent="-342900">
              <a:spcBef>
                <a:spcPts val="600"/>
              </a:spcBef>
              <a:spcAft>
                <a:spcPts val="600"/>
              </a:spcAft>
              <a:buFontTx/>
              <a:buChar char="-"/>
            </a:pPr>
            <a:r>
              <a:rPr lang="bg-BG" dirty="0" smtClean="0">
                <a:latin typeface="Segoe UI Semibold" panose="020B0702040204020203" pitchFamily="34" charset="0"/>
              </a:rPr>
              <a:t>Съхранение</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Междинно</a:t>
            </a:r>
            <a:endParaRPr lang="da-DK" dirty="0" smtClean="0">
              <a:latin typeface="Segoe UI Semibold" panose="020B0702040204020203" pitchFamily="34" charset="0"/>
            </a:endParaRPr>
          </a:p>
          <a:p>
            <a:pPr marL="1906588" lvl="3" indent="-342900">
              <a:spcBef>
                <a:spcPts val="600"/>
              </a:spcBef>
              <a:spcAft>
                <a:spcPts val="600"/>
              </a:spcAft>
              <a:buFontTx/>
              <a:buChar char="-"/>
            </a:pPr>
            <a:r>
              <a:rPr lang="bg-BG" dirty="0" smtClean="0">
                <a:latin typeface="Segoe UI Semibold" panose="020B0702040204020203" pitchFamily="34" charset="0"/>
              </a:rPr>
              <a:t>Дългосрочен план</a:t>
            </a:r>
            <a:r>
              <a:rPr lang="da-DK" dirty="0" smtClean="0">
                <a:latin typeface="Segoe UI Semibold" panose="020B0702040204020203" pitchFamily="34" charset="0"/>
              </a:rPr>
              <a:t> </a:t>
            </a:r>
          </a:p>
        </p:txBody>
      </p:sp>
    </p:spTree>
    <p:extLst>
      <p:ext uri="{BB962C8B-B14F-4D97-AF65-F5344CB8AC3E}">
        <p14:creationId xmlns:p14="http://schemas.microsoft.com/office/powerpoint/2010/main" val="29413469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Вериги за доставка на биомаса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pic>
        <p:nvPicPr>
          <p:cNvPr id="3" name="Picture 2"/>
          <p:cNvPicPr>
            <a:picLocks noChangeAspect="1"/>
          </p:cNvPicPr>
          <p:nvPr/>
        </p:nvPicPr>
        <p:blipFill>
          <a:blip r:embed="rId3"/>
          <a:stretch>
            <a:fillRect/>
          </a:stretch>
        </p:blipFill>
        <p:spPr>
          <a:xfrm>
            <a:off x="61615" y="1900819"/>
            <a:ext cx="10096798" cy="5633928"/>
          </a:xfrm>
          <a:prstGeom prst="rect">
            <a:avLst/>
          </a:prstGeom>
        </p:spPr>
      </p:pic>
      <p:sp>
        <p:nvSpPr>
          <p:cNvPr id="7" name="TextBox 6"/>
          <p:cNvSpPr txBox="1"/>
          <p:nvPr/>
        </p:nvSpPr>
        <p:spPr>
          <a:xfrm>
            <a:off x="7506940" y="6871242"/>
            <a:ext cx="2221712" cy="276999"/>
          </a:xfrm>
          <a:prstGeom prst="rect">
            <a:avLst/>
          </a:prstGeom>
          <a:noFill/>
        </p:spPr>
        <p:txBody>
          <a:bodyPr wrap="square" rtlCol="0">
            <a:spAutoFit/>
          </a:bodyPr>
          <a:lstStyle/>
          <a:p>
            <a:r>
              <a:rPr lang="da-DK" sz="1200" dirty="0" smtClean="0"/>
              <a:t>Rotter and </a:t>
            </a:r>
            <a:r>
              <a:rPr lang="da-DK" sz="1200" dirty="0" err="1" smtClean="0"/>
              <a:t>Rohrhofer</a:t>
            </a:r>
            <a:r>
              <a:rPr lang="da-DK" sz="1200" dirty="0" smtClean="0"/>
              <a:t> (2013) </a:t>
            </a:r>
            <a:endParaRPr lang="da-DK" sz="1200" dirty="0"/>
          </a:p>
        </p:txBody>
      </p:sp>
      <p:sp>
        <p:nvSpPr>
          <p:cNvPr id="2" name="TextBox 1"/>
          <p:cNvSpPr txBox="1"/>
          <p:nvPr/>
        </p:nvSpPr>
        <p:spPr>
          <a:xfrm>
            <a:off x="234132" y="1404367"/>
            <a:ext cx="9494520" cy="415498"/>
          </a:xfrm>
          <a:prstGeom prst="rect">
            <a:avLst/>
          </a:prstGeom>
          <a:noFill/>
        </p:spPr>
        <p:txBody>
          <a:bodyPr wrap="square" rtlCol="0">
            <a:spAutoFit/>
          </a:bodyPr>
          <a:lstStyle/>
          <a:p>
            <a:r>
              <a:rPr lang="ru-RU" dirty="0" err="1"/>
              <a:t>Типични</a:t>
            </a:r>
            <a:r>
              <a:rPr lang="ru-RU" dirty="0"/>
              <a:t> </a:t>
            </a:r>
            <a:r>
              <a:rPr lang="ru-RU" dirty="0" err="1"/>
              <a:t>стъпки</a:t>
            </a:r>
            <a:r>
              <a:rPr lang="ru-RU" dirty="0"/>
              <a:t> по </a:t>
            </a:r>
            <a:r>
              <a:rPr lang="ru-RU" dirty="0" err="1"/>
              <a:t>веригата</a:t>
            </a:r>
            <a:r>
              <a:rPr lang="ru-RU" dirty="0"/>
              <a:t> на доставки на </a:t>
            </a:r>
            <a:r>
              <a:rPr lang="ru-RU" dirty="0" err="1"/>
              <a:t>биомаса</a:t>
            </a:r>
            <a:endParaRPr lang="da-DK" dirty="0"/>
          </a:p>
        </p:txBody>
      </p:sp>
    </p:spTree>
    <p:extLst>
      <p:ext uri="{BB962C8B-B14F-4D97-AF65-F5344CB8AC3E}">
        <p14:creationId xmlns:p14="http://schemas.microsoft.com/office/powerpoint/2010/main" val="1138129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534988" y="303214"/>
            <a:ext cx="9623425" cy="957138"/>
          </a:xfrm>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Вериги за доставка на биомаса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5" name="TextBox 4"/>
          <p:cNvSpPr txBox="1"/>
          <p:nvPr/>
        </p:nvSpPr>
        <p:spPr>
          <a:xfrm>
            <a:off x="1386649" y="6979354"/>
            <a:ext cx="9289032" cy="307777"/>
          </a:xfrm>
          <a:prstGeom prst="rect">
            <a:avLst/>
          </a:prstGeom>
          <a:noFill/>
        </p:spPr>
        <p:txBody>
          <a:bodyPr wrap="square" rtlCol="0">
            <a:spAutoFit/>
          </a:bodyPr>
          <a:lstStyle/>
          <a:p>
            <a:r>
              <a:rPr lang="en-US" sz="1400" dirty="0" smtClean="0"/>
              <a:t>Source: International Energy Agency – Best practice guideline: Bioenergy </a:t>
            </a:r>
            <a:r>
              <a:rPr lang="en-US" sz="1400" dirty="0"/>
              <a:t>Project </a:t>
            </a:r>
            <a:r>
              <a:rPr lang="en-US" sz="1400" dirty="0" smtClean="0"/>
              <a:t>Development Biomass </a:t>
            </a:r>
            <a:r>
              <a:rPr lang="en-US" sz="1400" dirty="0"/>
              <a:t>Supply</a:t>
            </a:r>
            <a:endParaRPr lang="da-DK" sz="1400" dirty="0"/>
          </a:p>
        </p:txBody>
      </p:sp>
      <p:sp>
        <p:nvSpPr>
          <p:cNvPr id="2" name="TextBox 1"/>
          <p:cNvSpPr txBox="1"/>
          <p:nvPr/>
        </p:nvSpPr>
        <p:spPr>
          <a:xfrm>
            <a:off x="534988" y="1260351"/>
            <a:ext cx="8484120" cy="738664"/>
          </a:xfrm>
          <a:prstGeom prst="rect">
            <a:avLst/>
          </a:prstGeom>
          <a:noFill/>
        </p:spPr>
        <p:txBody>
          <a:bodyPr wrap="square" rtlCol="0">
            <a:spAutoFit/>
          </a:bodyPr>
          <a:lstStyle/>
          <a:p>
            <a:r>
              <a:rPr lang="ru-RU" dirty="0" err="1"/>
              <a:t>Логистичните</a:t>
            </a:r>
            <a:r>
              <a:rPr lang="ru-RU" dirty="0"/>
              <a:t> вериги </a:t>
            </a:r>
            <a:r>
              <a:rPr lang="ru-RU" dirty="0" err="1"/>
              <a:t>може</a:t>
            </a:r>
            <a:r>
              <a:rPr lang="ru-RU" dirty="0"/>
              <a:t> да </a:t>
            </a:r>
            <a:r>
              <a:rPr lang="ru-RU" dirty="0" err="1"/>
              <a:t>изглеждат</a:t>
            </a:r>
            <a:r>
              <a:rPr lang="ru-RU" dirty="0"/>
              <a:t> много различно, и се </a:t>
            </a:r>
            <a:r>
              <a:rPr lang="ru-RU" dirty="0" err="1"/>
              <a:t>различават</a:t>
            </a:r>
            <a:r>
              <a:rPr lang="ru-RU" dirty="0"/>
              <a:t> </a:t>
            </a:r>
            <a:r>
              <a:rPr lang="ru-RU" dirty="0" err="1"/>
              <a:t>значително</a:t>
            </a:r>
            <a:r>
              <a:rPr lang="ru-RU" dirty="0"/>
              <a:t> по </a:t>
            </a:r>
            <a:r>
              <a:rPr lang="ru-RU" dirty="0" err="1"/>
              <a:t>своите</a:t>
            </a:r>
            <a:r>
              <a:rPr lang="ru-RU" dirty="0"/>
              <a:t> </a:t>
            </a:r>
            <a:r>
              <a:rPr lang="ru-RU" dirty="0" err="1"/>
              <a:t>разходи</a:t>
            </a:r>
            <a:endParaRPr lang="da-DK" dirty="0"/>
          </a:p>
        </p:txBody>
      </p:sp>
      <p:pic>
        <p:nvPicPr>
          <p:cNvPr id="4" name="Picture 3"/>
          <p:cNvPicPr>
            <a:picLocks noChangeAspect="1"/>
          </p:cNvPicPr>
          <p:nvPr/>
        </p:nvPicPr>
        <p:blipFill>
          <a:blip r:embed="rId3"/>
          <a:stretch>
            <a:fillRect/>
          </a:stretch>
        </p:blipFill>
        <p:spPr>
          <a:xfrm>
            <a:off x="1374977" y="2198584"/>
            <a:ext cx="8677275" cy="4429125"/>
          </a:xfrm>
          <a:prstGeom prst="rect">
            <a:avLst/>
          </a:prstGeom>
        </p:spPr>
      </p:pic>
    </p:spTree>
    <p:extLst>
      <p:ext uri="{BB962C8B-B14F-4D97-AF65-F5344CB8AC3E}">
        <p14:creationId xmlns:p14="http://schemas.microsoft.com/office/powerpoint/2010/main" val="21213670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534987" y="108223"/>
            <a:ext cx="9623425" cy="1260475"/>
          </a:xfrm>
        </p:spPr>
        <p:txBody>
          <a:bodyPr/>
          <a:lstStyle/>
          <a:p>
            <a:pPr algn="l" eaLnBrk="1" hangingPunct="1"/>
            <a:r>
              <a:rPr lang="ru-RU" sz="3200" dirty="0" err="1" smtClean="0">
                <a:solidFill>
                  <a:srgbClr val="006633"/>
                </a:solidFill>
                <a:latin typeface="Segoe UI" pitchFamily="34" charset="0"/>
                <a:ea typeface="Segoe UI" pitchFamily="34" charset="0"/>
                <a:cs typeface="Segoe UI" pitchFamily="34" charset="0"/>
              </a:rPr>
              <a:t>Фактори</a:t>
            </a:r>
            <a:r>
              <a:rPr lang="ru-RU" sz="3200" dirty="0">
                <a:solidFill>
                  <a:srgbClr val="006633"/>
                </a:solidFill>
                <a:latin typeface="Segoe UI" pitchFamily="34" charset="0"/>
                <a:ea typeface="Segoe UI" pitchFamily="34" charset="0"/>
                <a:cs typeface="Segoe UI" pitchFamily="34" charset="0"/>
              </a:rPr>
              <a:t> за </a:t>
            </a:r>
            <a:r>
              <a:rPr lang="ru-RU" sz="3200" dirty="0" err="1">
                <a:solidFill>
                  <a:srgbClr val="006633"/>
                </a:solidFill>
                <a:latin typeface="Segoe UI" pitchFamily="34" charset="0"/>
                <a:ea typeface="Segoe UI" pitchFamily="34" charset="0"/>
                <a:cs typeface="Segoe UI" pitchFamily="34" charset="0"/>
              </a:rPr>
              <a:t>разходите</a:t>
            </a:r>
            <a:r>
              <a:rPr lang="ru-RU" sz="3200" dirty="0">
                <a:solidFill>
                  <a:srgbClr val="006633"/>
                </a:solidFill>
                <a:latin typeface="Segoe UI" pitchFamily="34" charset="0"/>
                <a:ea typeface="Segoe UI" pitchFamily="34" charset="0"/>
                <a:cs typeface="Segoe UI" pitchFamily="34" charset="0"/>
              </a:rPr>
              <a:t> на вериги за </a:t>
            </a:r>
            <a:r>
              <a:rPr lang="ru-RU" sz="3200" dirty="0" smtClean="0">
                <a:solidFill>
                  <a:srgbClr val="006633"/>
                </a:solidFill>
                <a:latin typeface="Segoe UI" pitchFamily="34" charset="0"/>
                <a:ea typeface="Segoe UI" pitchFamily="34" charset="0"/>
                <a:cs typeface="Segoe UI" pitchFamily="34" charset="0"/>
              </a:rPr>
              <a:t>доставка на </a:t>
            </a:r>
            <a:r>
              <a:rPr lang="ru-RU" sz="3200" dirty="0" err="1" smtClean="0">
                <a:solidFill>
                  <a:srgbClr val="006633"/>
                </a:solidFill>
                <a:latin typeface="Segoe UI" pitchFamily="34" charset="0"/>
                <a:ea typeface="Segoe UI" pitchFamily="34" charset="0"/>
                <a:cs typeface="Segoe UI" pitchFamily="34" charset="0"/>
              </a:rPr>
              <a:t>биомаса</a:t>
            </a:r>
            <a:r>
              <a:rPr lang="ru-RU" sz="3200" dirty="0" smtClean="0">
                <a:solidFill>
                  <a:srgbClr val="006633"/>
                </a:solidFill>
                <a:latin typeface="Segoe UI" pitchFamily="34" charset="0"/>
                <a:ea typeface="Segoe UI" pitchFamily="34" charset="0"/>
                <a:cs typeface="Segoe UI" pitchFamily="34" charset="0"/>
              </a:rPr>
              <a:t> по страна от ЕС</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pic>
        <p:nvPicPr>
          <p:cNvPr id="3" name="Picture 2"/>
          <p:cNvPicPr>
            <a:picLocks noChangeAspect="1"/>
          </p:cNvPicPr>
          <p:nvPr/>
        </p:nvPicPr>
        <p:blipFill>
          <a:blip r:embed="rId3"/>
          <a:stretch>
            <a:fillRect/>
          </a:stretch>
        </p:blipFill>
        <p:spPr>
          <a:xfrm>
            <a:off x="644037" y="1260351"/>
            <a:ext cx="9405326" cy="6029672"/>
          </a:xfrm>
          <a:prstGeom prst="rect">
            <a:avLst/>
          </a:prstGeom>
        </p:spPr>
      </p:pic>
      <p:sp>
        <p:nvSpPr>
          <p:cNvPr id="6" name="TextBox 5"/>
          <p:cNvSpPr txBox="1"/>
          <p:nvPr/>
        </p:nvSpPr>
        <p:spPr>
          <a:xfrm>
            <a:off x="7950014" y="7250036"/>
            <a:ext cx="2221712" cy="276999"/>
          </a:xfrm>
          <a:prstGeom prst="rect">
            <a:avLst/>
          </a:prstGeom>
          <a:noFill/>
        </p:spPr>
        <p:txBody>
          <a:bodyPr wrap="square" rtlCol="0">
            <a:spAutoFit/>
          </a:bodyPr>
          <a:lstStyle/>
          <a:p>
            <a:r>
              <a:rPr lang="da-DK" sz="1200" dirty="0" smtClean="0"/>
              <a:t>Rotter and </a:t>
            </a:r>
            <a:r>
              <a:rPr lang="da-DK" sz="1200" dirty="0" err="1" smtClean="0"/>
              <a:t>Rohrhofer</a:t>
            </a:r>
            <a:r>
              <a:rPr lang="da-DK" sz="1200" dirty="0" smtClean="0"/>
              <a:t> (2013) </a:t>
            </a:r>
            <a:endParaRPr lang="da-DK" sz="1200" dirty="0"/>
          </a:p>
        </p:txBody>
      </p:sp>
    </p:spTree>
    <p:extLst>
      <p:ext uri="{BB962C8B-B14F-4D97-AF65-F5344CB8AC3E}">
        <p14:creationId xmlns:p14="http://schemas.microsoft.com/office/powerpoint/2010/main" val="41765038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Верига за доставка на дървесно гориво</a:t>
            </a:r>
            <a:endParaRPr lang="en-US" sz="3200" dirty="0" smtClean="0">
              <a:solidFill>
                <a:srgbClr val="006633"/>
              </a:solidFill>
              <a:latin typeface="Segoe UI" pitchFamily="34" charset="0"/>
              <a:ea typeface="Segoe UI" pitchFamily="34" charset="0"/>
              <a:cs typeface="Segoe UI" pitchFamily="34" charset="0"/>
            </a:endParaRPr>
          </a:p>
        </p:txBody>
      </p:sp>
      <p:pic>
        <p:nvPicPr>
          <p:cNvPr id="3" name="Picture 2"/>
          <p:cNvPicPr>
            <a:picLocks noChangeAspect="1"/>
          </p:cNvPicPr>
          <p:nvPr/>
        </p:nvPicPr>
        <p:blipFill>
          <a:blip r:embed="rId3"/>
          <a:stretch>
            <a:fillRect/>
          </a:stretch>
        </p:blipFill>
        <p:spPr>
          <a:xfrm>
            <a:off x="738188" y="1188343"/>
            <a:ext cx="9054210" cy="6120680"/>
          </a:xfrm>
          <a:prstGeom prst="rect">
            <a:avLst/>
          </a:prstGeom>
        </p:spPr>
      </p:pic>
    </p:spTree>
    <p:extLst>
      <p:ext uri="{BB962C8B-B14F-4D97-AF65-F5344CB8AC3E}">
        <p14:creationId xmlns:p14="http://schemas.microsoft.com/office/powerpoint/2010/main" val="34619227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дървесно гориво</a:t>
            </a:r>
            <a:endParaRPr lang="en-US" sz="3200" dirty="0" smtClean="0">
              <a:solidFill>
                <a:srgbClr val="006633"/>
              </a:solidFill>
              <a:latin typeface="Segoe UI" pitchFamily="34" charset="0"/>
              <a:ea typeface="Segoe UI" pitchFamily="34" charset="0"/>
              <a:cs typeface="Segoe UI" pitchFamily="34" charset="0"/>
            </a:endParaRPr>
          </a:p>
        </p:txBody>
      </p:sp>
      <p:sp>
        <p:nvSpPr>
          <p:cNvPr id="4" name="TextBox 3"/>
          <p:cNvSpPr txBox="1"/>
          <p:nvPr/>
        </p:nvSpPr>
        <p:spPr>
          <a:xfrm>
            <a:off x="517482" y="1355939"/>
            <a:ext cx="9996288" cy="5663089"/>
          </a:xfrm>
          <a:prstGeom prst="rect">
            <a:avLst/>
          </a:prstGeom>
          <a:noFill/>
        </p:spPr>
        <p:txBody>
          <a:bodyPr wrap="square" rtlCol="0">
            <a:spAutoFit/>
          </a:bodyPr>
          <a:lstStyle/>
          <a:p>
            <a:pPr lvl="1" indent="0">
              <a:spcBef>
                <a:spcPts val="600"/>
              </a:spcBef>
              <a:spcAft>
                <a:spcPts val="600"/>
              </a:spcAft>
            </a:pPr>
            <a:r>
              <a:rPr lang="ru-RU" dirty="0">
                <a:latin typeface="Segoe UI Semibold" panose="020B0702040204020203" pitchFamily="34" charset="0"/>
              </a:rPr>
              <a:t>Пример: </a:t>
            </a:r>
            <a:r>
              <a:rPr lang="ru-RU" dirty="0" err="1">
                <a:latin typeface="Segoe UI Semibold" panose="020B0702040204020203" pitchFamily="34" charset="0"/>
              </a:rPr>
              <a:t>изтъняване</a:t>
            </a:r>
            <a:r>
              <a:rPr lang="ru-RU" dirty="0">
                <a:latin typeface="Segoe UI Semibold" panose="020B0702040204020203" pitchFamily="34" charset="0"/>
              </a:rPr>
              <a:t> в </a:t>
            </a:r>
            <a:r>
              <a:rPr lang="ru-RU" dirty="0" err="1">
                <a:latin typeface="Segoe UI Semibold" panose="020B0702040204020203" pitchFamily="34" charset="0"/>
              </a:rPr>
              <a:t>иглолистнo</a:t>
            </a:r>
            <a:r>
              <a:rPr lang="ru-RU" dirty="0">
                <a:latin typeface="Segoe UI Semibold" panose="020B0702040204020203" pitchFamily="34" charset="0"/>
              </a:rPr>
              <a:t> насаждение</a:t>
            </a:r>
            <a:r>
              <a:rPr lang="da-DK" dirty="0" smtClean="0">
                <a:latin typeface="Segoe UI Semibold" panose="020B0702040204020203" pitchFamily="34" charset="0"/>
              </a:rPr>
              <a:t>:</a:t>
            </a:r>
          </a:p>
          <a:p>
            <a:pPr lvl="1" indent="0">
              <a:spcBef>
                <a:spcPts val="600"/>
              </a:spcBef>
              <a:spcAft>
                <a:spcPts val="600"/>
              </a:spcAft>
            </a:pP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Сечене</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Пълно събаряне на дървото</a:t>
            </a:r>
          </a:p>
          <a:p>
            <a:pPr marL="863600" lvl="1" indent="-342900">
              <a:spcBef>
                <a:spcPts val="600"/>
              </a:spcBef>
              <a:spcAft>
                <a:spcPts val="600"/>
              </a:spcAft>
              <a:buFontTx/>
              <a:buChar char="-"/>
            </a:pPr>
            <a:r>
              <a:rPr lang="ru-RU" dirty="0" err="1" smtClean="0">
                <a:latin typeface="Segoe UI Semibold" panose="020B0702040204020203" pitchFamily="34" charset="0"/>
              </a:rPr>
              <a:t>Механизирана</a:t>
            </a:r>
            <a:r>
              <a:rPr lang="ru-RU" dirty="0" smtClean="0">
                <a:latin typeface="Segoe UI Semibold" panose="020B0702040204020203" pitchFamily="34" charset="0"/>
              </a:rPr>
              <a:t> обработка на </a:t>
            </a:r>
            <a:r>
              <a:rPr lang="ru-RU" dirty="0" err="1" smtClean="0">
                <a:latin typeface="Segoe UI Semibold" panose="020B0702040204020203" pitchFamily="34" charset="0"/>
              </a:rPr>
              <a:t>мястото</a:t>
            </a:r>
            <a:r>
              <a:rPr lang="ru-RU" dirty="0" smtClean="0">
                <a:latin typeface="Segoe UI Semibold" panose="020B0702040204020203" pitchFamily="34" charset="0"/>
              </a:rPr>
              <a:t> на </a:t>
            </a:r>
            <a:r>
              <a:rPr lang="ru-RU" dirty="0" err="1" smtClean="0">
                <a:latin typeface="Segoe UI Semibold" panose="020B0702040204020203" pitchFamily="34" charset="0"/>
              </a:rPr>
              <a:t>товарене</a:t>
            </a:r>
            <a:endParaRPr lang="ru-RU" dirty="0" smtClean="0">
              <a:latin typeface="Segoe UI Semibold" panose="020B0702040204020203" pitchFamily="34" charset="0"/>
            </a:endParaRPr>
          </a:p>
          <a:p>
            <a:pPr marL="863600" lvl="1" indent="-342900">
              <a:spcBef>
                <a:spcPts val="600"/>
              </a:spcBef>
              <a:spcAft>
                <a:spcPts val="600"/>
              </a:spcAft>
              <a:buFontTx/>
              <a:buChar char="-"/>
            </a:pPr>
            <a:r>
              <a:rPr lang="ru-RU" dirty="0" err="1" smtClean="0">
                <a:latin typeface="Segoe UI Semibold" panose="020B0702040204020203" pitchFamily="34" charset="0"/>
              </a:rPr>
              <a:t>Натоварване</a:t>
            </a:r>
            <a:r>
              <a:rPr lang="ru-RU" dirty="0" smtClean="0">
                <a:latin typeface="Segoe UI Semibold" panose="020B0702040204020203" pitchFamily="34" charset="0"/>
              </a:rPr>
              <a:t> на </a:t>
            </a:r>
            <a:r>
              <a:rPr lang="ru-RU" dirty="0" err="1" smtClean="0">
                <a:latin typeface="Segoe UI Semibold" panose="020B0702040204020203" pitchFamily="34" charset="0"/>
              </a:rPr>
              <a:t>трупите</a:t>
            </a:r>
            <a:r>
              <a:rPr lang="ru-RU" dirty="0" smtClean="0">
                <a:latin typeface="Segoe UI Semibold" panose="020B0702040204020203" pitchFamily="34" charset="0"/>
              </a:rPr>
              <a:t> на </a:t>
            </a:r>
            <a:r>
              <a:rPr lang="ru-RU" dirty="0" err="1" smtClean="0">
                <a:latin typeface="Segoe UI Semibold" panose="020B0702040204020203" pitchFamily="34" charset="0"/>
              </a:rPr>
              <a:t>камион</a:t>
            </a:r>
            <a:r>
              <a:rPr lang="ru-RU" dirty="0" smtClean="0">
                <a:latin typeface="Segoe UI Semibold" panose="020B0702040204020203" pitchFamily="34" charset="0"/>
              </a:rPr>
              <a:t> и ремарке</a:t>
            </a:r>
          </a:p>
          <a:p>
            <a:pPr marL="863600" lvl="1" indent="-342900">
              <a:spcBef>
                <a:spcPts val="600"/>
              </a:spcBef>
              <a:spcAft>
                <a:spcPts val="600"/>
              </a:spcAft>
              <a:buFontTx/>
              <a:buChar char="-"/>
            </a:pPr>
            <a:r>
              <a:rPr lang="bg-BG" dirty="0" smtClean="0">
                <a:latin typeface="Segoe UI Semibold" panose="020B0702040204020203" pitchFamily="34" charset="0"/>
              </a:rPr>
              <a:t>Транспортиране на трупите до търговски център за биомаса</a:t>
            </a:r>
            <a:r>
              <a:rPr lang="da-DK" dirty="0" smtClean="0">
                <a:latin typeface="Segoe UI Semibold" panose="020B0702040204020203" pitchFamily="34" charset="0"/>
              </a:rPr>
              <a:t> (90 km)</a:t>
            </a:r>
          </a:p>
          <a:p>
            <a:pPr marL="863600" lvl="1" indent="-342900">
              <a:spcBef>
                <a:spcPts val="600"/>
              </a:spcBef>
              <a:spcAft>
                <a:spcPts val="600"/>
              </a:spcAft>
              <a:buFontTx/>
              <a:buChar char="-"/>
            </a:pPr>
            <a:r>
              <a:rPr lang="bg-BG" dirty="0" smtClean="0">
                <a:latin typeface="Segoe UI Semibold" panose="020B0702040204020203" pitchFamily="34" charset="0"/>
              </a:rPr>
              <a:t>Разтоварване на трупите от </a:t>
            </a:r>
            <a:r>
              <a:rPr lang="ru-RU" dirty="0" err="1" smtClean="0">
                <a:solidFill>
                  <a:prstClr val="black"/>
                </a:solidFill>
                <a:latin typeface="Segoe UI Semibold" panose="020B0702040204020203" pitchFamily="34" charset="0"/>
              </a:rPr>
              <a:t>камиона</a:t>
            </a:r>
            <a:r>
              <a:rPr lang="ru-RU" dirty="0" smtClean="0">
                <a:solidFill>
                  <a:prstClr val="black"/>
                </a:solidFill>
                <a:latin typeface="Segoe UI Semibold" panose="020B0702040204020203" pitchFamily="34" charset="0"/>
              </a:rPr>
              <a:t> </a:t>
            </a:r>
            <a:r>
              <a:rPr lang="ru-RU" dirty="0">
                <a:solidFill>
                  <a:prstClr val="black"/>
                </a:solidFill>
                <a:latin typeface="Segoe UI Semibold" panose="020B0702040204020203" pitchFamily="34" charset="0"/>
              </a:rPr>
              <a:t>и </a:t>
            </a:r>
            <a:r>
              <a:rPr lang="ru-RU" dirty="0" err="1" smtClean="0">
                <a:solidFill>
                  <a:prstClr val="black"/>
                </a:solidFill>
                <a:latin typeface="Segoe UI Semibold" panose="020B0702040204020203" pitchFamily="34" charset="0"/>
              </a:rPr>
              <a:t>ремаркето</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Естествено отлежаване</a:t>
            </a:r>
          </a:p>
          <a:p>
            <a:pPr marL="863600" lvl="1" indent="-342900">
              <a:spcBef>
                <a:spcPts val="600"/>
              </a:spcBef>
              <a:spcAft>
                <a:spcPts val="600"/>
              </a:spcAft>
              <a:buFontTx/>
              <a:buChar char="-"/>
            </a:pPr>
            <a:r>
              <a:rPr lang="bg-BG" dirty="0" smtClean="0">
                <a:latin typeface="Segoe UI Semibold" panose="020B0702040204020203" pitchFamily="34" charset="0"/>
              </a:rPr>
              <a:t>Раздробяване на трупите</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Доставка на </a:t>
            </a:r>
            <a:r>
              <a:rPr lang="bg-BG" dirty="0" err="1" smtClean="0">
                <a:latin typeface="Segoe UI Semibold" panose="020B0702040204020203" pitchFamily="34" charset="0"/>
              </a:rPr>
              <a:t>чипса</a:t>
            </a:r>
            <a:r>
              <a:rPr lang="bg-BG" dirty="0" smtClean="0">
                <a:latin typeface="Segoe UI Semibold" panose="020B0702040204020203" pitchFamily="34" charset="0"/>
              </a:rPr>
              <a:t> </a:t>
            </a:r>
            <a:r>
              <a:rPr lang="da-DK" dirty="0" smtClean="0">
                <a:latin typeface="Segoe UI Semibold" panose="020B0702040204020203" pitchFamily="34" charset="0"/>
              </a:rPr>
              <a:t>(90 km </a:t>
            </a:r>
            <a:r>
              <a:rPr lang="bg-BG" dirty="0" smtClean="0">
                <a:latin typeface="Segoe UI Semibold" panose="020B0702040204020203" pitchFamily="34" charset="0"/>
              </a:rPr>
              <a:t>еднопосочно</a:t>
            </a:r>
            <a:r>
              <a:rPr lang="da-DK" dirty="0" smtClean="0">
                <a:latin typeface="Segoe UI Semibold" panose="020B0702040204020203" pitchFamily="34" charset="0"/>
              </a:rPr>
              <a:t>)</a:t>
            </a:r>
          </a:p>
          <a:p>
            <a:pPr marL="863600" lvl="1" indent="-342900">
              <a:spcBef>
                <a:spcPts val="600"/>
              </a:spcBef>
              <a:spcAft>
                <a:spcPts val="600"/>
              </a:spcAft>
              <a:buFontTx/>
              <a:buChar char="-"/>
            </a:pPr>
            <a:endParaRPr lang="da-DK" dirty="0" smtClean="0">
              <a:latin typeface="Segoe UI Semibold" panose="020B0702040204020203" pitchFamily="34" charset="0"/>
            </a:endParaRPr>
          </a:p>
        </p:txBody>
      </p:sp>
    </p:spTree>
    <p:extLst>
      <p:ext uri="{BB962C8B-B14F-4D97-AF65-F5344CB8AC3E}">
        <p14:creationId xmlns:p14="http://schemas.microsoft.com/office/powerpoint/2010/main" val="37909384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дървесно гориво</a:t>
            </a:r>
            <a:endParaRPr lang="en-US" sz="3200" dirty="0" smtClean="0">
              <a:solidFill>
                <a:srgbClr val="006633"/>
              </a:solidFill>
              <a:latin typeface="Segoe UI" pitchFamily="34" charset="0"/>
              <a:ea typeface="Segoe UI" pitchFamily="34" charset="0"/>
              <a:cs typeface="Segoe UI" pitchFamily="34" charset="0"/>
            </a:endParaRPr>
          </a:p>
        </p:txBody>
      </p:sp>
      <p:pic>
        <p:nvPicPr>
          <p:cNvPr id="2" name="Picture 1"/>
          <p:cNvPicPr>
            <a:picLocks noChangeAspect="1"/>
          </p:cNvPicPr>
          <p:nvPr/>
        </p:nvPicPr>
        <p:blipFill>
          <a:blip r:embed="rId3"/>
          <a:stretch>
            <a:fillRect/>
          </a:stretch>
        </p:blipFill>
        <p:spPr>
          <a:xfrm>
            <a:off x="534988" y="1692399"/>
            <a:ext cx="9664400" cy="4233167"/>
          </a:xfrm>
          <a:prstGeom prst="rect">
            <a:avLst/>
          </a:prstGeom>
        </p:spPr>
      </p:pic>
      <p:sp>
        <p:nvSpPr>
          <p:cNvPr id="4" name="TextBox 3"/>
          <p:cNvSpPr txBox="1"/>
          <p:nvPr/>
        </p:nvSpPr>
        <p:spPr>
          <a:xfrm>
            <a:off x="9125679" y="6023843"/>
            <a:ext cx="1189573" cy="261610"/>
          </a:xfrm>
          <a:prstGeom prst="rect">
            <a:avLst/>
          </a:prstGeom>
          <a:noFill/>
        </p:spPr>
        <p:txBody>
          <a:bodyPr wrap="square" rtlCol="0">
            <a:spAutoFit/>
          </a:bodyPr>
          <a:lstStyle/>
          <a:p>
            <a:r>
              <a:rPr lang="da-DK" sz="1100" dirty="0" err="1" smtClean="0"/>
              <a:t>Aebiom</a:t>
            </a:r>
            <a:r>
              <a:rPr lang="da-DK" sz="1100" dirty="0" smtClean="0"/>
              <a:t>, 2009</a:t>
            </a:r>
            <a:endParaRPr lang="da-DK" sz="1100" dirty="0"/>
          </a:p>
        </p:txBody>
      </p:sp>
    </p:spTree>
    <p:extLst>
      <p:ext uri="{BB962C8B-B14F-4D97-AF65-F5344CB8AC3E}">
        <p14:creationId xmlns:p14="http://schemas.microsoft.com/office/powerpoint/2010/main" val="22529351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534988" y="303214"/>
            <a:ext cx="9623425" cy="1173162"/>
          </a:xfrm>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дървесно гориво</a:t>
            </a:r>
            <a:r>
              <a:rPr lang="en-US" sz="3200" dirty="0" smtClean="0">
                <a:solidFill>
                  <a:srgbClr val="006633"/>
                </a:solidFill>
                <a:latin typeface="Segoe UI" pitchFamily="34" charset="0"/>
                <a:ea typeface="Segoe UI" pitchFamily="34" charset="0"/>
                <a:cs typeface="Segoe UI" pitchFamily="34" charset="0"/>
              </a:rPr>
              <a:t>– </a:t>
            </a:r>
            <a:r>
              <a:rPr lang="bg-BG" sz="3200" dirty="0" smtClean="0">
                <a:solidFill>
                  <a:srgbClr val="006633"/>
                </a:solidFill>
                <a:latin typeface="Segoe UI" pitchFamily="34" charset="0"/>
                <a:ea typeface="Segoe UI" pitchFamily="34" charset="0"/>
                <a:cs typeface="Segoe UI" pitchFamily="34" charset="0"/>
              </a:rPr>
              <a:t>Машини и оборудване</a:t>
            </a:r>
            <a:endParaRPr lang="en-US" sz="3200" dirty="0" smtClean="0">
              <a:solidFill>
                <a:srgbClr val="006633"/>
              </a:solidFill>
              <a:latin typeface="Segoe UI" pitchFamily="34" charset="0"/>
              <a:ea typeface="Segoe UI" pitchFamily="34" charset="0"/>
              <a:cs typeface="Segoe UI" pitchFamily="34" charset="0"/>
            </a:endParaRPr>
          </a:p>
        </p:txBody>
      </p:sp>
      <p:pic>
        <p:nvPicPr>
          <p:cNvPr id="3" name="Picture 2"/>
          <p:cNvPicPr>
            <a:picLocks noChangeAspect="1"/>
          </p:cNvPicPr>
          <p:nvPr/>
        </p:nvPicPr>
        <p:blipFill>
          <a:blip r:embed="rId3"/>
          <a:stretch>
            <a:fillRect/>
          </a:stretch>
        </p:blipFill>
        <p:spPr>
          <a:xfrm>
            <a:off x="666180" y="1332359"/>
            <a:ext cx="7502838" cy="5796856"/>
          </a:xfrm>
          <a:prstGeom prst="rect">
            <a:avLst/>
          </a:prstGeom>
        </p:spPr>
      </p:pic>
      <p:sp>
        <p:nvSpPr>
          <p:cNvPr id="4" name="TextBox 3"/>
          <p:cNvSpPr txBox="1"/>
          <p:nvPr/>
        </p:nvSpPr>
        <p:spPr>
          <a:xfrm>
            <a:off x="5778748" y="7105939"/>
            <a:ext cx="2880320" cy="261610"/>
          </a:xfrm>
          <a:prstGeom prst="rect">
            <a:avLst/>
          </a:prstGeom>
          <a:noFill/>
        </p:spPr>
        <p:txBody>
          <a:bodyPr wrap="square" rtlCol="0">
            <a:spAutoFit/>
          </a:bodyPr>
          <a:lstStyle/>
          <a:p>
            <a:r>
              <a:rPr lang="da-DK" sz="1100" dirty="0" err="1" smtClean="0"/>
              <a:t>Woodfuels</a:t>
            </a:r>
            <a:r>
              <a:rPr lang="da-DK" sz="1100" dirty="0" smtClean="0"/>
              <a:t> </a:t>
            </a:r>
            <a:r>
              <a:rPr lang="da-DK" sz="1100" dirty="0" err="1" smtClean="0"/>
              <a:t>Handbook</a:t>
            </a:r>
            <a:r>
              <a:rPr lang="da-DK" sz="1100" dirty="0" smtClean="0"/>
              <a:t>, </a:t>
            </a:r>
            <a:r>
              <a:rPr lang="da-DK" sz="1100" dirty="0" err="1" smtClean="0"/>
              <a:t>Aebiom</a:t>
            </a:r>
            <a:r>
              <a:rPr lang="da-DK" sz="1100" dirty="0" smtClean="0"/>
              <a:t>, 2009</a:t>
            </a:r>
            <a:endParaRPr lang="da-DK" sz="1100" dirty="0"/>
          </a:p>
        </p:txBody>
      </p:sp>
    </p:spTree>
    <p:extLst>
      <p:ext uri="{BB962C8B-B14F-4D97-AF65-F5344CB8AC3E}">
        <p14:creationId xmlns:p14="http://schemas.microsoft.com/office/powerpoint/2010/main" val="18613105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534988" y="303214"/>
            <a:ext cx="9623425" cy="991226"/>
          </a:xfrm>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дървесно гориво</a:t>
            </a:r>
            <a:r>
              <a:rPr lang="en-US" sz="3200" dirty="0">
                <a:solidFill>
                  <a:srgbClr val="006633"/>
                </a:solidFill>
                <a:latin typeface="Segoe UI" pitchFamily="34" charset="0"/>
                <a:ea typeface="Segoe UI" pitchFamily="34" charset="0"/>
                <a:cs typeface="Segoe UI" pitchFamily="34" charset="0"/>
              </a:rPr>
              <a:t>– </a:t>
            </a:r>
            <a:r>
              <a:rPr lang="bg-BG" sz="3200" dirty="0">
                <a:solidFill>
                  <a:srgbClr val="006633"/>
                </a:solidFill>
                <a:latin typeface="Segoe UI" pitchFamily="34" charset="0"/>
                <a:ea typeface="Segoe UI" pitchFamily="34" charset="0"/>
                <a:cs typeface="Segoe UI" pitchFamily="34" charset="0"/>
              </a:rPr>
              <a:t>Машини и оборудване</a:t>
            </a:r>
            <a:endParaRPr lang="en-US" sz="3200" dirty="0" smtClean="0">
              <a:solidFill>
                <a:srgbClr val="006633"/>
              </a:solidFill>
              <a:latin typeface="Segoe UI" pitchFamily="34" charset="0"/>
              <a:ea typeface="Segoe UI" pitchFamily="34" charset="0"/>
              <a:cs typeface="Segoe UI" pitchFamily="34" charset="0"/>
            </a:endParaRPr>
          </a:p>
        </p:txBody>
      </p:sp>
      <p:pic>
        <p:nvPicPr>
          <p:cNvPr id="2" name="Picture 1"/>
          <p:cNvPicPr>
            <a:picLocks noChangeAspect="1"/>
          </p:cNvPicPr>
          <p:nvPr/>
        </p:nvPicPr>
        <p:blipFill>
          <a:blip r:embed="rId3"/>
          <a:stretch>
            <a:fillRect/>
          </a:stretch>
        </p:blipFill>
        <p:spPr>
          <a:xfrm>
            <a:off x="882204" y="1294439"/>
            <a:ext cx="6796012" cy="2596140"/>
          </a:xfrm>
          <a:prstGeom prst="rect">
            <a:avLst/>
          </a:prstGeom>
        </p:spPr>
      </p:pic>
      <p:pic>
        <p:nvPicPr>
          <p:cNvPr id="4" name="Picture 3"/>
          <p:cNvPicPr>
            <a:picLocks noChangeAspect="1"/>
          </p:cNvPicPr>
          <p:nvPr/>
        </p:nvPicPr>
        <p:blipFill>
          <a:blip r:embed="rId4"/>
          <a:stretch>
            <a:fillRect/>
          </a:stretch>
        </p:blipFill>
        <p:spPr>
          <a:xfrm>
            <a:off x="866894" y="3762573"/>
            <a:ext cx="6686550" cy="3648075"/>
          </a:xfrm>
          <a:prstGeom prst="rect">
            <a:avLst/>
          </a:prstGeom>
        </p:spPr>
      </p:pic>
      <p:sp>
        <p:nvSpPr>
          <p:cNvPr id="6" name="TextBox 5"/>
          <p:cNvSpPr txBox="1"/>
          <p:nvPr/>
        </p:nvSpPr>
        <p:spPr>
          <a:xfrm>
            <a:off x="5202684" y="6853892"/>
            <a:ext cx="2880320" cy="261610"/>
          </a:xfrm>
          <a:prstGeom prst="rect">
            <a:avLst/>
          </a:prstGeom>
          <a:noFill/>
        </p:spPr>
        <p:txBody>
          <a:bodyPr wrap="square" rtlCol="0">
            <a:spAutoFit/>
          </a:bodyPr>
          <a:lstStyle/>
          <a:p>
            <a:r>
              <a:rPr lang="da-DK" sz="1100" dirty="0" err="1" smtClean="0"/>
              <a:t>Woodfuels</a:t>
            </a:r>
            <a:r>
              <a:rPr lang="da-DK" sz="1100" dirty="0" smtClean="0"/>
              <a:t> </a:t>
            </a:r>
            <a:r>
              <a:rPr lang="da-DK" sz="1100" dirty="0" err="1" smtClean="0"/>
              <a:t>Handbook</a:t>
            </a:r>
            <a:r>
              <a:rPr lang="da-DK" sz="1100" dirty="0" smtClean="0"/>
              <a:t>, </a:t>
            </a:r>
            <a:r>
              <a:rPr lang="da-DK" sz="1100" dirty="0" err="1" smtClean="0"/>
              <a:t>Aebiom</a:t>
            </a:r>
            <a:r>
              <a:rPr lang="da-DK" sz="1100" dirty="0" smtClean="0"/>
              <a:t>, 2009</a:t>
            </a:r>
            <a:endParaRPr lang="da-DK" sz="1100" dirty="0"/>
          </a:p>
        </p:txBody>
      </p:sp>
    </p:spTree>
    <p:extLst>
      <p:ext uri="{BB962C8B-B14F-4D97-AF65-F5344CB8AC3E}">
        <p14:creationId xmlns:p14="http://schemas.microsoft.com/office/powerpoint/2010/main" val="15830554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534988" y="303214"/>
            <a:ext cx="9623425" cy="1173162"/>
          </a:xfrm>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дървесно гориво</a:t>
            </a:r>
            <a:r>
              <a:rPr lang="en-US" sz="3200" dirty="0">
                <a:solidFill>
                  <a:srgbClr val="006633"/>
                </a:solidFill>
                <a:latin typeface="Segoe UI" pitchFamily="34" charset="0"/>
                <a:ea typeface="Segoe UI" pitchFamily="34" charset="0"/>
                <a:cs typeface="Segoe UI" pitchFamily="34" charset="0"/>
              </a:rPr>
              <a:t>– </a:t>
            </a:r>
            <a:r>
              <a:rPr lang="bg-BG" sz="3200" dirty="0">
                <a:solidFill>
                  <a:srgbClr val="006633"/>
                </a:solidFill>
                <a:latin typeface="Segoe UI" pitchFamily="34" charset="0"/>
                <a:ea typeface="Segoe UI" pitchFamily="34" charset="0"/>
                <a:cs typeface="Segoe UI" pitchFamily="34" charset="0"/>
              </a:rPr>
              <a:t>Машини и оборудване</a:t>
            </a:r>
            <a:endParaRPr lang="en-US" sz="3200" dirty="0" smtClean="0">
              <a:solidFill>
                <a:srgbClr val="006633"/>
              </a:solidFill>
              <a:latin typeface="Segoe UI" pitchFamily="34" charset="0"/>
              <a:ea typeface="Segoe UI" pitchFamily="34" charset="0"/>
              <a:cs typeface="Segoe UI" pitchFamily="34" charset="0"/>
            </a:endParaRPr>
          </a:p>
        </p:txBody>
      </p:sp>
      <p:pic>
        <p:nvPicPr>
          <p:cNvPr id="4" name="Picture 3"/>
          <p:cNvPicPr>
            <a:picLocks noChangeAspect="1"/>
          </p:cNvPicPr>
          <p:nvPr/>
        </p:nvPicPr>
        <p:blipFill>
          <a:blip r:embed="rId3"/>
          <a:stretch>
            <a:fillRect/>
          </a:stretch>
        </p:blipFill>
        <p:spPr>
          <a:xfrm>
            <a:off x="810196" y="1332359"/>
            <a:ext cx="8153400" cy="5838825"/>
          </a:xfrm>
          <a:prstGeom prst="rect">
            <a:avLst/>
          </a:prstGeom>
        </p:spPr>
      </p:pic>
      <p:sp>
        <p:nvSpPr>
          <p:cNvPr id="6" name="Rectangle 5"/>
          <p:cNvSpPr/>
          <p:nvPr/>
        </p:nvSpPr>
        <p:spPr>
          <a:xfrm>
            <a:off x="4482604" y="6940351"/>
            <a:ext cx="4320480" cy="461665"/>
          </a:xfrm>
          <a:prstGeom prst="rect">
            <a:avLst/>
          </a:prstGeom>
        </p:spPr>
        <p:txBody>
          <a:bodyPr wrap="square">
            <a:spAutoFit/>
          </a:bodyPr>
          <a:lstStyle/>
          <a:p>
            <a:r>
              <a:rPr lang="da-DK" sz="1200" dirty="0" err="1"/>
              <a:t>Francescato</a:t>
            </a:r>
            <a:r>
              <a:rPr lang="da-DK" sz="1200" dirty="0"/>
              <a:t> V, et al. Wood </a:t>
            </a:r>
            <a:r>
              <a:rPr lang="da-DK" sz="1200" dirty="0" err="1"/>
              <a:t>fuels</a:t>
            </a:r>
            <a:r>
              <a:rPr lang="da-DK" sz="1200" dirty="0"/>
              <a:t> </a:t>
            </a:r>
            <a:r>
              <a:rPr lang="da-DK" sz="1200" dirty="0" err="1"/>
              <a:t>handbook</a:t>
            </a:r>
            <a:r>
              <a:rPr lang="da-DK" sz="1200" dirty="0"/>
              <a:t>. AIEL, Italien </a:t>
            </a:r>
            <a:r>
              <a:rPr lang="da-DK" sz="1200" dirty="0" err="1"/>
              <a:t>Agriforestry</a:t>
            </a:r>
            <a:r>
              <a:rPr lang="da-DK" sz="1200" dirty="0"/>
              <a:t> Energy Association, 2008</a:t>
            </a:r>
          </a:p>
        </p:txBody>
      </p:sp>
    </p:spTree>
    <p:extLst>
      <p:ext uri="{BB962C8B-B14F-4D97-AF65-F5344CB8AC3E}">
        <p14:creationId xmlns:p14="http://schemas.microsoft.com/office/powerpoint/2010/main" val="27649918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534988" y="180232"/>
            <a:ext cx="9623425" cy="936104"/>
          </a:xfrm>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дървесно гориво</a:t>
            </a:r>
            <a:r>
              <a:rPr lang="en-US" sz="3200" dirty="0">
                <a:solidFill>
                  <a:srgbClr val="006633"/>
                </a:solidFill>
                <a:latin typeface="Segoe UI" pitchFamily="34" charset="0"/>
                <a:ea typeface="Segoe UI" pitchFamily="34" charset="0"/>
                <a:cs typeface="Segoe UI" pitchFamily="34" charset="0"/>
              </a:rPr>
              <a:t>– </a:t>
            </a:r>
            <a:r>
              <a:rPr lang="bg-BG" sz="3200" dirty="0">
                <a:solidFill>
                  <a:srgbClr val="006633"/>
                </a:solidFill>
                <a:latin typeface="Segoe UI" pitchFamily="34" charset="0"/>
                <a:ea typeface="Segoe UI" pitchFamily="34" charset="0"/>
                <a:cs typeface="Segoe UI" pitchFamily="34" charset="0"/>
              </a:rPr>
              <a:t>Машини и оборудване</a:t>
            </a:r>
            <a:endParaRPr lang="en-US" sz="3200" dirty="0" smtClean="0">
              <a:solidFill>
                <a:srgbClr val="006633"/>
              </a:solidFill>
              <a:latin typeface="Segoe UI" pitchFamily="34" charset="0"/>
              <a:ea typeface="Segoe UI" pitchFamily="34" charset="0"/>
              <a:cs typeface="Segoe UI" pitchFamily="34" charset="0"/>
            </a:endParaRPr>
          </a:p>
        </p:txBody>
      </p:sp>
      <p:pic>
        <p:nvPicPr>
          <p:cNvPr id="2" name="Picture 1"/>
          <p:cNvPicPr>
            <a:picLocks noChangeAspect="1"/>
          </p:cNvPicPr>
          <p:nvPr/>
        </p:nvPicPr>
        <p:blipFill>
          <a:blip r:embed="rId3"/>
          <a:stretch>
            <a:fillRect/>
          </a:stretch>
        </p:blipFill>
        <p:spPr>
          <a:xfrm>
            <a:off x="534988" y="1188343"/>
            <a:ext cx="8201025" cy="1819275"/>
          </a:xfrm>
          <a:prstGeom prst="rect">
            <a:avLst/>
          </a:prstGeom>
        </p:spPr>
      </p:pic>
      <p:pic>
        <p:nvPicPr>
          <p:cNvPr id="3" name="Picture 2"/>
          <p:cNvPicPr>
            <a:picLocks noChangeAspect="1"/>
          </p:cNvPicPr>
          <p:nvPr/>
        </p:nvPicPr>
        <p:blipFill>
          <a:blip r:embed="rId4"/>
          <a:stretch>
            <a:fillRect/>
          </a:stretch>
        </p:blipFill>
        <p:spPr>
          <a:xfrm>
            <a:off x="534988" y="3132559"/>
            <a:ext cx="8162925" cy="3762375"/>
          </a:xfrm>
          <a:prstGeom prst="rect">
            <a:avLst/>
          </a:prstGeom>
        </p:spPr>
      </p:pic>
      <p:sp>
        <p:nvSpPr>
          <p:cNvPr id="6" name="TextBox 5"/>
          <p:cNvSpPr txBox="1"/>
          <p:nvPr/>
        </p:nvSpPr>
        <p:spPr>
          <a:xfrm>
            <a:off x="5778748" y="7105939"/>
            <a:ext cx="2880320" cy="261610"/>
          </a:xfrm>
          <a:prstGeom prst="rect">
            <a:avLst/>
          </a:prstGeom>
          <a:noFill/>
        </p:spPr>
        <p:txBody>
          <a:bodyPr wrap="square" rtlCol="0">
            <a:spAutoFit/>
          </a:bodyPr>
          <a:lstStyle/>
          <a:p>
            <a:r>
              <a:rPr lang="da-DK" sz="1100" dirty="0" err="1" smtClean="0"/>
              <a:t>Woodfuels</a:t>
            </a:r>
            <a:r>
              <a:rPr lang="da-DK" sz="1100" dirty="0" smtClean="0"/>
              <a:t> </a:t>
            </a:r>
            <a:r>
              <a:rPr lang="da-DK" sz="1100" dirty="0" err="1" smtClean="0"/>
              <a:t>Handbook</a:t>
            </a:r>
            <a:r>
              <a:rPr lang="da-DK" sz="1100" dirty="0" smtClean="0"/>
              <a:t>, </a:t>
            </a:r>
            <a:r>
              <a:rPr lang="da-DK" sz="1100" dirty="0" err="1" smtClean="0"/>
              <a:t>Aebiom</a:t>
            </a:r>
            <a:r>
              <a:rPr lang="da-DK" sz="1100" dirty="0" smtClean="0"/>
              <a:t>, 2009</a:t>
            </a:r>
            <a:endParaRPr lang="da-DK" sz="1100" dirty="0"/>
          </a:p>
        </p:txBody>
      </p:sp>
    </p:spTree>
    <p:extLst>
      <p:ext uri="{BB962C8B-B14F-4D97-AF65-F5344CB8AC3E}">
        <p14:creationId xmlns:p14="http://schemas.microsoft.com/office/powerpoint/2010/main" val="6025902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534988" y="180232"/>
            <a:ext cx="9623425" cy="936103"/>
          </a:xfrm>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дървесно гориво</a:t>
            </a:r>
            <a:r>
              <a:rPr lang="en-US" sz="3200" dirty="0">
                <a:solidFill>
                  <a:srgbClr val="006633"/>
                </a:solidFill>
                <a:latin typeface="Segoe UI" pitchFamily="34" charset="0"/>
                <a:ea typeface="Segoe UI" pitchFamily="34" charset="0"/>
                <a:cs typeface="Segoe UI" pitchFamily="34" charset="0"/>
              </a:rPr>
              <a:t>– </a:t>
            </a:r>
            <a:r>
              <a:rPr lang="bg-BG" sz="3200" dirty="0">
                <a:solidFill>
                  <a:srgbClr val="006633"/>
                </a:solidFill>
                <a:latin typeface="Segoe UI" pitchFamily="34" charset="0"/>
                <a:ea typeface="Segoe UI" pitchFamily="34" charset="0"/>
                <a:cs typeface="Segoe UI" pitchFamily="34" charset="0"/>
              </a:rPr>
              <a:t>Машини и оборудване</a:t>
            </a:r>
            <a:endParaRPr lang="en-US" sz="3200" dirty="0" smtClean="0">
              <a:solidFill>
                <a:srgbClr val="006633"/>
              </a:solidFill>
              <a:latin typeface="Segoe UI" pitchFamily="34" charset="0"/>
              <a:ea typeface="Segoe UI" pitchFamily="34" charset="0"/>
              <a:cs typeface="Segoe UI" pitchFamily="34" charset="0"/>
            </a:endParaRPr>
          </a:p>
        </p:txBody>
      </p:sp>
      <p:pic>
        <p:nvPicPr>
          <p:cNvPr id="4" name="Picture 3"/>
          <p:cNvPicPr>
            <a:picLocks noChangeAspect="1"/>
          </p:cNvPicPr>
          <p:nvPr/>
        </p:nvPicPr>
        <p:blipFill>
          <a:blip r:embed="rId3"/>
          <a:stretch>
            <a:fillRect/>
          </a:stretch>
        </p:blipFill>
        <p:spPr>
          <a:xfrm>
            <a:off x="534988" y="1116335"/>
            <a:ext cx="8124825" cy="2447925"/>
          </a:xfrm>
          <a:prstGeom prst="rect">
            <a:avLst/>
          </a:prstGeom>
        </p:spPr>
      </p:pic>
      <p:pic>
        <p:nvPicPr>
          <p:cNvPr id="5" name="Picture 4"/>
          <p:cNvPicPr>
            <a:picLocks noChangeAspect="1"/>
          </p:cNvPicPr>
          <p:nvPr/>
        </p:nvPicPr>
        <p:blipFill>
          <a:blip r:embed="rId4"/>
          <a:stretch>
            <a:fillRect/>
          </a:stretch>
        </p:blipFill>
        <p:spPr>
          <a:xfrm>
            <a:off x="544513" y="3522663"/>
            <a:ext cx="8115300" cy="4038600"/>
          </a:xfrm>
          <a:prstGeom prst="rect">
            <a:avLst/>
          </a:prstGeom>
        </p:spPr>
      </p:pic>
      <p:sp>
        <p:nvSpPr>
          <p:cNvPr id="7" name="TextBox 6"/>
          <p:cNvSpPr txBox="1"/>
          <p:nvPr/>
        </p:nvSpPr>
        <p:spPr>
          <a:xfrm>
            <a:off x="6138788" y="7020991"/>
            <a:ext cx="2880320" cy="261610"/>
          </a:xfrm>
          <a:prstGeom prst="rect">
            <a:avLst/>
          </a:prstGeom>
          <a:noFill/>
        </p:spPr>
        <p:txBody>
          <a:bodyPr wrap="square" rtlCol="0">
            <a:spAutoFit/>
          </a:bodyPr>
          <a:lstStyle/>
          <a:p>
            <a:r>
              <a:rPr lang="da-DK" sz="1100" dirty="0" err="1" smtClean="0"/>
              <a:t>Woodfuels</a:t>
            </a:r>
            <a:r>
              <a:rPr lang="da-DK" sz="1100" dirty="0" smtClean="0"/>
              <a:t> </a:t>
            </a:r>
            <a:r>
              <a:rPr lang="da-DK" sz="1100" dirty="0" err="1" smtClean="0"/>
              <a:t>Handbook</a:t>
            </a:r>
            <a:r>
              <a:rPr lang="da-DK" sz="1100" dirty="0" smtClean="0"/>
              <a:t>, </a:t>
            </a:r>
            <a:r>
              <a:rPr lang="da-DK" sz="1100" dirty="0" err="1" smtClean="0"/>
              <a:t>Aebiom</a:t>
            </a:r>
            <a:r>
              <a:rPr lang="da-DK" sz="1100" dirty="0" smtClean="0"/>
              <a:t>, 2009</a:t>
            </a:r>
            <a:endParaRPr lang="da-DK" sz="1100" dirty="0"/>
          </a:p>
        </p:txBody>
      </p:sp>
    </p:spTree>
    <p:extLst>
      <p:ext uri="{BB962C8B-B14F-4D97-AF65-F5344CB8AC3E}">
        <p14:creationId xmlns:p14="http://schemas.microsoft.com/office/powerpoint/2010/main" val="1526309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a:t>
            </a:r>
            <a:r>
              <a:rPr lang="bg-BG" sz="3200" dirty="0" smtClean="0">
                <a:solidFill>
                  <a:srgbClr val="006633"/>
                </a:solidFill>
                <a:latin typeface="Segoe UI" pitchFamily="34" charset="0"/>
                <a:ea typeface="Segoe UI" pitchFamily="34" charset="0"/>
                <a:cs typeface="Segoe UI" pitchFamily="34" charset="0"/>
              </a:rPr>
              <a:t>слама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pic>
        <p:nvPicPr>
          <p:cNvPr id="5" name="Picture 4"/>
          <p:cNvPicPr>
            <a:picLocks noChangeAspect="1"/>
          </p:cNvPicPr>
          <p:nvPr/>
        </p:nvPicPr>
        <p:blipFill>
          <a:blip r:embed="rId3"/>
          <a:stretch>
            <a:fillRect/>
          </a:stretch>
        </p:blipFill>
        <p:spPr>
          <a:xfrm>
            <a:off x="501706" y="1260351"/>
            <a:ext cx="9334500" cy="6067425"/>
          </a:xfrm>
          <a:prstGeom prst="rect">
            <a:avLst/>
          </a:prstGeom>
        </p:spPr>
      </p:pic>
      <p:sp>
        <p:nvSpPr>
          <p:cNvPr id="6" name="TextBox 5"/>
          <p:cNvSpPr txBox="1"/>
          <p:nvPr/>
        </p:nvSpPr>
        <p:spPr>
          <a:xfrm>
            <a:off x="7722964" y="7189276"/>
            <a:ext cx="3719406" cy="276999"/>
          </a:xfrm>
          <a:prstGeom prst="rect">
            <a:avLst/>
          </a:prstGeom>
          <a:noFill/>
        </p:spPr>
        <p:txBody>
          <a:bodyPr wrap="square" rtlCol="0">
            <a:spAutoFit/>
          </a:bodyPr>
          <a:lstStyle/>
          <a:p>
            <a:r>
              <a:rPr lang="da-DK" sz="1200" dirty="0" smtClean="0"/>
              <a:t>Danish </a:t>
            </a:r>
            <a:r>
              <a:rPr lang="da-DK" sz="1200" dirty="0" err="1" smtClean="0"/>
              <a:t>Technological</a:t>
            </a:r>
            <a:r>
              <a:rPr lang="da-DK" sz="1200" dirty="0" smtClean="0"/>
              <a:t> </a:t>
            </a:r>
            <a:r>
              <a:rPr lang="da-DK" sz="1200" dirty="0" err="1" smtClean="0"/>
              <a:t>Institute</a:t>
            </a:r>
            <a:endParaRPr lang="da-DK" sz="1200" dirty="0"/>
          </a:p>
        </p:txBody>
      </p:sp>
    </p:spTree>
    <p:extLst>
      <p:ext uri="{BB962C8B-B14F-4D97-AF65-F5344CB8AC3E}">
        <p14:creationId xmlns:p14="http://schemas.microsoft.com/office/powerpoint/2010/main" val="40739290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слама</a:t>
            </a:r>
            <a:endParaRPr lang="en-US" sz="3200" dirty="0" smtClean="0">
              <a:solidFill>
                <a:srgbClr val="006633"/>
              </a:solidFill>
              <a:latin typeface="Segoe UI" pitchFamily="34" charset="0"/>
              <a:ea typeface="Segoe UI" pitchFamily="34" charset="0"/>
              <a:cs typeface="Segoe UI" pitchFamily="34" charset="0"/>
            </a:endParaRPr>
          </a:p>
        </p:txBody>
      </p:sp>
      <p:sp>
        <p:nvSpPr>
          <p:cNvPr id="4" name="TextBox 3"/>
          <p:cNvSpPr txBox="1"/>
          <p:nvPr/>
        </p:nvSpPr>
        <p:spPr>
          <a:xfrm>
            <a:off x="517482" y="1355939"/>
            <a:ext cx="9996288" cy="5663089"/>
          </a:xfrm>
          <a:prstGeom prst="rect">
            <a:avLst/>
          </a:prstGeom>
          <a:noFill/>
        </p:spPr>
        <p:txBody>
          <a:bodyPr wrap="square" rtlCol="0">
            <a:spAutoFit/>
          </a:bodyPr>
          <a:lstStyle/>
          <a:p>
            <a:pPr lvl="1" indent="0">
              <a:spcBef>
                <a:spcPts val="600"/>
              </a:spcBef>
              <a:spcAft>
                <a:spcPts val="600"/>
              </a:spcAft>
            </a:pPr>
            <a:r>
              <a:rPr lang="bg-BG" dirty="0" smtClean="0">
                <a:latin typeface="Segoe UI Semibold" panose="020B0702040204020203" pitchFamily="34" charset="0"/>
              </a:rPr>
              <a:t>Пример</a:t>
            </a:r>
            <a:r>
              <a:rPr lang="da-DK" dirty="0" smtClean="0">
                <a:latin typeface="Segoe UI Semibold" panose="020B0702040204020203" pitchFamily="34" charset="0"/>
              </a:rPr>
              <a:t>: </a:t>
            </a:r>
            <a:r>
              <a:rPr lang="bg-BG" dirty="0" smtClean="0">
                <a:latin typeface="Segoe UI Semibold" panose="020B0702040204020203" pitchFamily="34" charset="0"/>
              </a:rPr>
              <a:t>житна слама за котел на биомаса</a:t>
            </a:r>
            <a:r>
              <a:rPr lang="da-DK" dirty="0" smtClean="0">
                <a:latin typeface="Segoe UI Semibold" panose="020B0702040204020203" pitchFamily="34" charset="0"/>
              </a:rPr>
              <a:t> </a:t>
            </a:r>
          </a:p>
          <a:p>
            <a:pPr marL="863600" lvl="1" indent="-342900">
              <a:spcBef>
                <a:spcPts val="600"/>
              </a:spcBef>
              <a:spcAft>
                <a:spcPts val="600"/>
              </a:spcAft>
              <a:buFontTx/>
              <a:buChar char="-"/>
            </a:pPr>
            <a:r>
              <a:rPr lang="bg-BG" dirty="0" smtClean="0">
                <a:latin typeface="Segoe UI Semibold" panose="020B0702040204020203" pitchFamily="34" charset="0"/>
              </a:rPr>
              <a:t>Прибиране на житната слама</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Сушене</a:t>
            </a:r>
            <a:r>
              <a:rPr lang="da-DK" dirty="0" smtClean="0">
                <a:latin typeface="Segoe UI Semibold" panose="020B0702040204020203" pitchFamily="34" charset="0"/>
              </a:rPr>
              <a:t> / </a:t>
            </a:r>
            <a:r>
              <a:rPr lang="bg-BG" dirty="0" smtClean="0">
                <a:latin typeface="Segoe UI Semibold" panose="020B0702040204020203" pitchFamily="34" charset="0"/>
              </a:rPr>
              <a:t>обръщане на откосите</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Балиране</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Товарене на полето</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Транспорт до полево хранилище</a:t>
            </a:r>
            <a:r>
              <a:rPr lang="da-DK" dirty="0" smtClean="0">
                <a:latin typeface="Segoe UI Semibold" panose="020B0702040204020203" pitchFamily="34" charset="0"/>
              </a:rPr>
              <a:t>/ </a:t>
            </a:r>
            <a:r>
              <a:rPr lang="bg-BG" dirty="0" smtClean="0">
                <a:latin typeface="Segoe UI Semibold" panose="020B0702040204020203" pitchFamily="34" charset="0"/>
              </a:rPr>
              <a:t>склад на фермата</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Разтоварване в склада</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Обшиване </a:t>
            </a:r>
            <a:r>
              <a:rPr lang="da-DK" dirty="0" smtClean="0">
                <a:latin typeface="Segoe UI Semibold" panose="020B0702040204020203" pitchFamily="34" charset="0"/>
              </a:rPr>
              <a:t> </a:t>
            </a:r>
          </a:p>
          <a:p>
            <a:pPr marL="863600" lvl="1" indent="-342900">
              <a:spcBef>
                <a:spcPts val="600"/>
              </a:spcBef>
              <a:spcAft>
                <a:spcPts val="600"/>
              </a:spcAft>
              <a:buFontTx/>
              <a:buChar char="-"/>
            </a:pPr>
            <a:r>
              <a:rPr lang="bg-BG" dirty="0" smtClean="0">
                <a:latin typeface="Segoe UI Semibold" panose="020B0702040204020203" pitchFamily="34" charset="0"/>
              </a:rPr>
              <a:t>Товарене на камион</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Транспорт до крайния потребител</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Съхранение при крайния потребител</a:t>
            </a:r>
            <a:endParaRPr lang="da-DK" dirty="0" smtClean="0">
              <a:latin typeface="Segoe UI Semibold" panose="020B0702040204020203" pitchFamily="34" charset="0"/>
            </a:endParaRPr>
          </a:p>
          <a:p>
            <a:pPr marL="863600" lvl="1" indent="-342900">
              <a:spcBef>
                <a:spcPts val="600"/>
              </a:spcBef>
              <a:spcAft>
                <a:spcPts val="600"/>
              </a:spcAft>
              <a:buFontTx/>
              <a:buChar char="-"/>
            </a:pPr>
            <a:r>
              <a:rPr lang="bg-BG" dirty="0" smtClean="0">
                <a:latin typeface="Segoe UI Semibold" panose="020B0702040204020203" pitchFamily="34" charset="0"/>
              </a:rPr>
              <a:t>Вътрешно транспортиране и изгаряне</a:t>
            </a:r>
            <a:endParaRPr lang="da-DK" dirty="0" smtClean="0">
              <a:latin typeface="Segoe UI Semibold" panose="020B0702040204020203" pitchFamily="34" charset="0"/>
            </a:endParaRPr>
          </a:p>
        </p:txBody>
      </p:sp>
    </p:spTree>
    <p:extLst>
      <p:ext uri="{BB962C8B-B14F-4D97-AF65-F5344CB8AC3E}">
        <p14:creationId xmlns:p14="http://schemas.microsoft.com/office/powerpoint/2010/main" val="42654021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слама</a:t>
            </a:r>
            <a:endParaRPr lang="en-US" sz="3200" dirty="0" smtClean="0">
              <a:solidFill>
                <a:srgbClr val="006633"/>
              </a:solidFill>
              <a:latin typeface="Segoe UI" pitchFamily="34" charset="0"/>
              <a:ea typeface="Segoe UI" pitchFamily="34" charset="0"/>
              <a:cs typeface="Segoe UI" pitchFamily="34" charset="0"/>
            </a:endParaRPr>
          </a:p>
        </p:txBody>
      </p:sp>
      <p:pic>
        <p:nvPicPr>
          <p:cNvPr id="2" name="Picture 1"/>
          <p:cNvPicPr>
            <a:picLocks noChangeAspect="1"/>
          </p:cNvPicPr>
          <p:nvPr/>
        </p:nvPicPr>
        <p:blipFill>
          <a:blip r:embed="rId3"/>
          <a:stretch>
            <a:fillRect/>
          </a:stretch>
        </p:blipFill>
        <p:spPr>
          <a:xfrm>
            <a:off x="534988" y="1563688"/>
            <a:ext cx="2468900" cy="1591324"/>
          </a:xfrm>
          <a:prstGeom prst="rect">
            <a:avLst/>
          </a:prstGeom>
        </p:spPr>
      </p:pic>
      <p:pic>
        <p:nvPicPr>
          <p:cNvPr id="3" name="Picture 2"/>
          <p:cNvPicPr>
            <a:picLocks noChangeAspect="1"/>
          </p:cNvPicPr>
          <p:nvPr/>
        </p:nvPicPr>
        <p:blipFill>
          <a:blip r:embed="rId4"/>
          <a:stretch>
            <a:fillRect/>
          </a:stretch>
        </p:blipFill>
        <p:spPr>
          <a:xfrm>
            <a:off x="553177" y="3348583"/>
            <a:ext cx="2450711" cy="1623100"/>
          </a:xfrm>
          <a:prstGeom prst="rect">
            <a:avLst/>
          </a:prstGeom>
        </p:spPr>
      </p:pic>
      <p:pic>
        <p:nvPicPr>
          <p:cNvPr id="7" name="Picture 6"/>
          <p:cNvPicPr>
            <a:picLocks noChangeAspect="1"/>
          </p:cNvPicPr>
          <p:nvPr/>
        </p:nvPicPr>
        <p:blipFill>
          <a:blip r:embed="rId5"/>
          <a:stretch>
            <a:fillRect/>
          </a:stretch>
        </p:blipFill>
        <p:spPr>
          <a:xfrm>
            <a:off x="534987" y="5165253"/>
            <a:ext cx="2486617" cy="1639713"/>
          </a:xfrm>
          <a:prstGeom prst="rect">
            <a:avLst/>
          </a:prstGeom>
        </p:spPr>
      </p:pic>
      <p:sp>
        <p:nvSpPr>
          <p:cNvPr id="8" name="TextBox 7"/>
          <p:cNvSpPr txBox="1"/>
          <p:nvPr/>
        </p:nvSpPr>
        <p:spPr>
          <a:xfrm>
            <a:off x="3330476" y="1563688"/>
            <a:ext cx="6984776" cy="3970318"/>
          </a:xfrm>
          <a:prstGeom prst="rect">
            <a:avLst/>
          </a:prstGeom>
          <a:noFill/>
        </p:spPr>
        <p:txBody>
          <a:bodyPr wrap="square" rtlCol="0">
            <a:spAutoFit/>
          </a:bodyPr>
          <a:lstStyle/>
          <a:p>
            <a:r>
              <a:rPr lang="da-DK" dirty="0" smtClean="0"/>
              <a:t>Harvesting with a </a:t>
            </a:r>
            <a:r>
              <a:rPr lang="da-DK" dirty="0" err="1" smtClean="0"/>
              <a:t>combined</a:t>
            </a:r>
            <a:r>
              <a:rPr lang="da-DK" dirty="0" smtClean="0"/>
              <a:t> </a:t>
            </a:r>
            <a:r>
              <a:rPr lang="da-DK" dirty="0" err="1" smtClean="0"/>
              <a:t>harvester</a:t>
            </a:r>
            <a:r>
              <a:rPr lang="da-DK" dirty="0" smtClean="0"/>
              <a:t> </a:t>
            </a:r>
            <a:r>
              <a:rPr lang="da-DK" dirty="0" err="1" smtClean="0"/>
              <a:t>chaff</a:t>
            </a:r>
            <a:r>
              <a:rPr lang="da-DK" dirty="0" smtClean="0"/>
              <a:t> cutter</a:t>
            </a:r>
          </a:p>
          <a:p>
            <a:endParaRPr lang="da-DK" dirty="0"/>
          </a:p>
          <a:p>
            <a:endParaRPr lang="da-DK" dirty="0" smtClean="0"/>
          </a:p>
          <a:p>
            <a:endParaRPr lang="da-DK" dirty="0"/>
          </a:p>
          <a:p>
            <a:endParaRPr lang="da-DK" dirty="0" smtClean="0"/>
          </a:p>
          <a:p>
            <a:endParaRPr lang="da-DK" dirty="0"/>
          </a:p>
          <a:p>
            <a:r>
              <a:rPr lang="da-DK" dirty="0" err="1" smtClean="0"/>
              <a:t>Drying</a:t>
            </a:r>
            <a:r>
              <a:rPr lang="da-DK" dirty="0" smtClean="0"/>
              <a:t>, </a:t>
            </a:r>
            <a:r>
              <a:rPr lang="da-DK" dirty="0" err="1" smtClean="0"/>
              <a:t>raking</a:t>
            </a:r>
            <a:r>
              <a:rPr lang="da-DK" dirty="0" smtClean="0"/>
              <a:t> and </a:t>
            </a:r>
            <a:r>
              <a:rPr lang="da-DK" dirty="0" err="1" smtClean="0"/>
              <a:t>turning</a:t>
            </a:r>
            <a:r>
              <a:rPr lang="da-DK" dirty="0" smtClean="0"/>
              <a:t> of </a:t>
            </a:r>
            <a:r>
              <a:rPr lang="da-DK" dirty="0" err="1" smtClean="0"/>
              <a:t>swaths</a:t>
            </a:r>
            <a:endParaRPr lang="da-DK" dirty="0" smtClean="0"/>
          </a:p>
          <a:p>
            <a:endParaRPr lang="da-DK" dirty="0"/>
          </a:p>
          <a:p>
            <a:endParaRPr lang="da-DK" dirty="0" smtClean="0"/>
          </a:p>
          <a:p>
            <a:endParaRPr lang="da-DK" dirty="0"/>
          </a:p>
          <a:p>
            <a:endParaRPr lang="da-DK" dirty="0" smtClean="0"/>
          </a:p>
          <a:p>
            <a:r>
              <a:rPr lang="da-DK" dirty="0" err="1" smtClean="0"/>
              <a:t>Tracktor</a:t>
            </a:r>
            <a:r>
              <a:rPr lang="da-DK" dirty="0" smtClean="0"/>
              <a:t> propelled </a:t>
            </a:r>
            <a:r>
              <a:rPr lang="da-DK" dirty="0" err="1" smtClean="0"/>
              <a:t>bale</a:t>
            </a:r>
            <a:r>
              <a:rPr lang="da-DK" dirty="0" smtClean="0"/>
              <a:t> </a:t>
            </a:r>
            <a:r>
              <a:rPr lang="da-DK" dirty="0" err="1" smtClean="0"/>
              <a:t>press</a:t>
            </a:r>
            <a:endParaRPr lang="da-DK" dirty="0"/>
          </a:p>
        </p:txBody>
      </p:sp>
      <p:sp>
        <p:nvSpPr>
          <p:cNvPr id="9" name="TextBox 8"/>
          <p:cNvSpPr txBox="1"/>
          <p:nvPr/>
        </p:nvSpPr>
        <p:spPr>
          <a:xfrm>
            <a:off x="534987" y="6998536"/>
            <a:ext cx="3719406" cy="276999"/>
          </a:xfrm>
          <a:prstGeom prst="rect">
            <a:avLst/>
          </a:prstGeom>
          <a:noFill/>
        </p:spPr>
        <p:txBody>
          <a:bodyPr wrap="square" rtlCol="0">
            <a:spAutoFit/>
          </a:bodyPr>
          <a:lstStyle/>
          <a:p>
            <a:r>
              <a:rPr lang="da-DK" sz="1200" dirty="0" smtClean="0"/>
              <a:t>Danish </a:t>
            </a:r>
            <a:r>
              <a:rPr lang="da-DK" sz="1200" dirty="0" err="1" smtClean="0"/>
              <a:t>Technological</a:t>
            </a:r>
            <a:r>
              <a:rPr lang="da-DK" sz="1200" dirty="0" smtClean="0"/>
              <a:t> </a:t>
            </a:r>
            <a:r>
              <a:rPr lang="da-DK" sz="1200" dirty="0" err="1" smtClean="0"/>
              <a:t>Institute</a:t>
            </a:r>
            <a:endParaRPr lang="da-DK" sz="1200" dirty="0"/>
          </a:p>
        </p:txBody>
      </p:sp>
    </p:spTree>
    <p:extLst>
      <p:ext uri="{BB962C8B-B14F-4D97-AF65-F5344CB8AC3E}">
        <p14:creationId xmlns:p14="http://schemas.microsoft.com/office/powerpoint/2010/main" val="7192477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слама</a:t>
            </a:r>
            <a:endParaRPr lang="en-US" sz="3200" dirty="0" smtClean="0">
              <a:solidFill>
                <a:srgbClr val="006633"/>
              </a:solidFill>
              <a:latin typeface="Segoe UI" pitchFamily="34" charset="0"/>
              <a:ea typeface="Segoe UI" pitchFamily="34" charset="0"/>
              <a:cs typeface="Segoe UI" pitchFamily="34" charset="0"/>
            </a:endParaRPr>
          </a:p>
        </p:txBody>
      </p:sp>
      <p:pic>
        <p:nvPicPr>
          <p:cNvPr id="2" name="Picture 1"/>
          <p:cNvPicPr>
            <a:picLocks noChangeAspect="1"/>
          </p:cNvPicPr>
          <p:nvPr/>
        </p:nvPicPr>
        <p:blipFill>
          <a:blip r:embed="rId3"/>
          <a:stretch>
            <a:fillRect/>
          </a:stretch>
        </p:blipFill>
        <p:spPr>
          <a:xfrm>
            <a:off x="378148" y="1476375"/>
            <a:ext cx="2432164" cy="1539627"/>
          </a:xfrm>
          <a:prstGeom prst="rect">
            <a:avLst/>
          </a:prstGeom>
        </p:spPr>
      </p:pic>
      <p:pic>
        <p:nvPicPr>
          <p:cNvPr id="3" name="Picture 2"/>
          <p:cNvPicPr>
            <a:picLocks noChangeAspect="1"/>
          </p:cNvPicPr>
          <p:nvPr/>
        </p:nvPicPr>
        <p:blipFill>
          <a:blip r:embed="rId4"/>
          <a:stretch>
            <a:fillRect/>
          </a:stretch>
        </p:blipFill>
        <p:spPr>
          <a:xfrm>
            <a:off x="357217" y="3276575"/>
            <a:ext cx="2448413" cy="2016224"/>
          </a:xfrm>
          <a:prstGeom prst="rect">
            <a:avLst/>
          </a:prstGeom>
        </p:spPr>
      </p:pic>
      <p:sp>
        <p:nvSpPr>
          <p:cNvPr id="6" name="TextBox 5"/>
          <p:cNvSpPr txBox="1"/>
          <p:nvPr/>
        </p:nvSpPr>
        <p:spPr>
          <a:xfrm>
            <a:off x="3008045" y="1448330"/>
            <a:ext cx="6984776" cy="4293483"/>
          </a:xfrm>
          <a:prstGeom prst="rect">
            <a:avLst/>
          </a:prstGeom>
          <a:noFill/>
        </p:spPr>
        <p:txBody>
          <a:bodyPr wrap="square" rtlCol="0">
            <a:spAutoFit/>
          </a:bodyPr>
          <a:lstStyle/>
          <a:p>
            <a:r>
              <a:rPr lang="ru-RU" dirty="0" err="1"/>
              <a:t>Товарене</a:t>
            </a:r>
            <a:r>
              <a:rPr lang="ru-RU" dirty="0"/>
              <a:t> и </a:t>
            </a:r>
            <a:r>
              <a:rPr lang="ru-RU" dirty="0" err="1"/>
              <a:t>разтоварване</a:t>
            </a:r>
            <a:r>
              <a:rPr lang="ru-RU" dirty="0"/>
              <a:t> на </a:t>
            </a:r>
            <a:r>
              <a:rPr lang="ru-RU" dirty="0" err="1"/>
              <a:t>транспортния</a:t>
            </a:r>
            <a:r>
              <a:rPr lang="ru-RU" dirty="0"/>
              <a:t> </a:t>
            </a:r>
            <a:r>
              <a:rPr lang="ru-RU" dirty="0" err="1"/>
              <a:t>камион</a:t>
            </a:r>
            <a:r>
              <a:rPr lang="ru-RU" dirty="0"/>
              <a:t> / ремарке </a:t>
            </a:r>
            <a:r>
              <a:rPr lang="bg-BG" dirty="0" smtClean="0"/>
              <a:t>за склада</a:t>
            </a:r>
            <a:endParaRPr lang="da-DK" dirty="0"/>
          </a:p>
          <a:p>
            <a:endParaRPr lang="da-DK" dirty="0" smtClean="0"/>
          </a:p>
          <a:p>
            <a:endParaRPr lang="da-DK" dirty="0"/>
          </a:p>
          <a:p>
            <a:endParaRPr lang="da-DK" dirty="0" smtClean="0"/>
          </a:p>
          <a:p>
            <a:endParaRPr lang="da-DK" dirty="0"/>
          </a:p>
          <a:p>
            <a:r>
              <a:rPr lang="bg-BG" dirty="0" smtClean="0"/>
              <a:t>Камион</a:t>
            </a:r>
            <a:r>
              <a:rPr lang="da-DK" dirty="0" smtClean="0"/>
              <a:t>/</a:t>
            </a:r>
            <a:r>
              <a:rPr lang="bg-BG" dirty="0" smtClean="0"/>
              <a:t>ремарке за </a:t>
            </a:r>
            <a:r>
              <a:rPr lang="da-DK" dirty="0" smtClean="0"/>
              <a:t> </a:t>
            </a:r>
            <a:r>
              <a:rPr lang="bg-BG" dirty="0" smtClean="0"/>
              <a:t>транспорт до склада</a:t>
            </a:r>
            <a:endParaRPr lang="da-DK" dirty="0" smtClean="0"/>
          </a:p>
          <a:p>
            <a:endParaRPr lang="da-DK" dirty="0"/>
          </a:p>
          <a:p>
            <a:endParaRPr lang="da-DK" dirty="0" smtClean="0"/>
          </a:p>
          <a:p>
            <a:endParaRPr lang="da-DK" dirty="0"/>
          </a:p>
          <a:p>
            <a:endParaRPr lang="da-DK" dirty="0" smtClean="0"/>
          </a:p>
          <a:p>
            <a:endParaRPr lang="da-DK" dirty="0"/>
          </a:p>
          <a:p>
            <a:r>
              <a:rPr lang="bg-BG" dirty="0" smtClean="0"/>
              <a:t>Покрит с </a:t>
            </a:r>
            <a:r>
              <a:rPr lang="bg-BG" dirty="0" err="1" smtClean="0"/>
              <a:t>полиетилен</a:t>
            </a:r>
            <a:r>
              <a:rPr lang="bg-BG" dirty="0" smtClean="0"/>
              <a:t> склад за външно съхранение</a:t>
            </a:r>
            <a:r>
              <a:rPr lang="da-DK" dirty="0" smtClean="0"/>
              <a:t> </a:t>
            </a:r>
          </a:p>
        </p:txBody>
      </p:sp>
      <p:pic>
        <p:nvPicPr>
          <p:cNvPr id="5" name="Picture 4"/>
          <p:cNvPicPr>
            <a:picLocks noChangeAspect="1"/>
          </p:cNvPicPr>
          <p:nvPr/>
        </p:nvPicPr>
        <p:blipFill>
          <a:blip r:embed="rId5"/>
          <a:stretch>
            <a:fillRect/>
          </a:stretch>
        </p:blipFill>
        <p:spPr>
          <a:xfrm>
            <a:off x="357217" y="5436815"/>
            <a:ext cx="2437083" cy="1896442"/>
          </a:xfrm>
          <a:prstGeom prst="rect">
            <a:avLst/>
          </a:prstGeom>
        </p:spPr>
      </p:pic>
      <p:sp>
        <p:nvSpPr>
          <p:cNvPr id="7" name="TextBox 6"/>
          <p:cNvSpPr txBox="1"/>
          <p:nvPr/>
        </p:nvSpPr>
        <p:spPr>
          <a:xfrm>
            <a:off x="2781027" y="7056258"/>
            <a:ext cx="3719406" cy="276999"/>
          </a:xfrm>
          <a:prstGeom prst="rect">
            <a:avLst/>
          </a:prstGeom>
          <a:noFill/>
        </p:spPr>
        <p:txBody>
          <a:bodyPr wrap="square" rtlCol="0">
            <a:spAutoFit/>
          </a:bodyPr>
          <a:lstStyle/>
          <a:p>
            <a:r>
              <a:rPr lang="da-DK" sz="1200" dirty="0" smtClean="0"/>
              <a:t>Danish </a:t>
            </a:r>
            <a:r>
              <a:rPr lang="da-DK" sz="1200" dirty="0" err="1" smtClean="0"/>
              <a:t>Technological</a:t>
            </a:r>
            <a:r>
              <a:rPr lang="da-DK" sz="1200" dirty="0" smtClean="0"/>
              <a:t> </a:t>
            </a:r>
            <a:r>
              <a:rPr lang="da-DK" sz="1200" dirty="0" err="1" smtClean="0"/>
              <a:t>Institute</a:t>
            </a:r>
            <a:endParaRPr lang="da-DK" sz="1200" dirty="0"/>
          </a:p>
        </p:txBody>
      </p:sp>
    </p:spTree>
    <p:extLst>
      <p:ext uri="{BB962C8B-B14F-4D97-AF65-F5344CB8AC3E}">
        <p14:creationId xmlns:p14="http://schemas.microsoft.com/office/powerpoint/2010/main" val="20482944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a:solidFill>
                  <a:srgbClr val="006633"/>
                </a:solidFill>
                <a:latin typeface="Segoe UI" pitchFamily="34" charset="0"/>
                <a:ea typeface="Segoe UI" pitchFamily="34" charset="0"/>
                <a:cs typeface="Segoe UI" pitchFamily="34" charset="0"/>
              </a:rPr>
              <a:t>Верига за доставка на слама</a:t>
            </a:r>
            <a:endParaRPr lang="en-US" sz="3200" dirty="0" smtClean="0">
              <a:solidFill>
                <a:srgbClr val="006633"/>
              </a:solidFill>
              <a:latin typeface="Segoe UI" pitchFamily="34" charset="0"/>
              <a:ea typeface="Segoe UI" pitchFamily="34" charset="0"/>
              <a:cs typeface="Segoe UI" pitchFamily="34" charset="0"/>
            </a:endParaRPr>
          </a:p>
        </p:txBody>
      </p:sp>
      <p:pic>
        <p:nvPicPr>
          <p:cNvPr id="2" name="Picture 1"/>
          <p:cNvPicPr>
            <a:picLocks noChangeAspect="1"/>
          </p:cNvPicPr>
          <p:nvPr/>
        </p:nvPicPr>
        <p:blipFill>
          <a:blip r:embed="rId3"/>
          <a:stretch>
            <a:fillRect/>
          </a:stretch>
        </p:blipFill>
        <p:spPr>
          <a:xfrm>
            <a:off x="306140" y="1538098"/>
            <a:ext cx="2825665" cy="1738477"/>
          </a:xfrm>
          <a:prstGeom prst="rect">
            <a:avLst/>
          </a:prstGeom>
        </p:spPr>
      </p:pic>
      <p:sp>
        <p:nvSpPr>
          <p:cNvPr id="4" name="TextBox 3"/>
          <p:cNvSpPr txBox="1"/>
          <p:nvPr/>
        </p:nvSpPr>
        <p:spPr>
          <a:xfrm>
            <a:off x="3335377" y="1476375"/>
            <a:ext cx="6984776" cy="3970318"/>
          </a:xfrm>
          <a:prstGeom prst="rect">
            <a:avLst/>
          </a:prstGeom>
          <a:noFill/>
        </p:spPr>
        <p:txBody>
          <a:bodyPr wrap="square" rtlCol="0">
            <a:spAutoFit/>
          </a:bodyPr>
          <a:lstStyle/>
          <a:p>
            <a:r>
              <a:rPr lang="bg-BG" dirty="0" smtClean="0"/>
              <a:t>Транспорт с камион до крайния потребител</a:t>
            </a:r>
            <a:endParaRPr lang="da-DK" dirty="0"/>
          </a:p>
          <a:p>
            <a:endParaRPr lang="da-DK" dirty="0" smtClean="0"/>
          </a:p>
          <a:p>
            <a:endParaRPr lang="da-DK" dirty="0"/>
          </a:p>
          <a:p>
            <a:endParaRPr lang="da-DK" dirty="0" smtClean="0"/>
          </a:p>
          <a:p>
            <a:endParaRPr lang="da-DK" dirty="0"/>
          </a:p>
          <a:p>
            <a:r>
              <a:rPr lang="bg-BG" dirty="0" smtClean="0"/>
              <a:t>Разтоварване и складиране при крайния потребител</a:t>
            </a:r>
            <a:endParaRPr lang="da-DK" dirty="0" smtClean="0"/>
          </a:p>
          <a:p>
            <a:endParaRPr lang="da-DK" dirty="0"/>
          </a:p>
          <a:p>
            <a:endParaRPr lang="da-DK" dirty="0" smtClean="0"/>
          </a:p>
          <a:p>
            <a:endParaRPr lang="da-DK" dirty="0"/>
          </a:p>
          <a:p>
            <a:endParaRPr lang="da-DK" dirty="0" smtClean="0"/>
          </a:p>
          <a:p>
            <a:endParaRPr lang="da-DK" dirty="0"/>
          </a:p>
          <a:p>
            <a:endParaRPr lang="da-DK" dirty="0" smtClean="0"/>
          </a:p>
        </p:txBody>
      </p:sp>
      <p:pic>
        <p:nvPicPr>
          <p:cNvPr id="3" name="Picture 2"/>
          <p:cNvPicPr>
            <a:picLocks noChangeAspect="1"/>
          </p:cNvPicPr>
          <p:nvPr/>
        </p:nvPicPr>
        <p:blipFill>
          <a:blip r:embed="rId4"/>
          <a:stretch>
            <a:fillRect/>
          </a:stretch>
        </p:blipFill>
        <p:spPr>
          <a:xfrm>
            <a:off x="306141" y="3623116"/>
            <a:ext cx="2891404" cy="2245747"/>
          </a:xfrm>
          <a:prstGeom prst="rect">
            <a:avLst/>
          </a:prstGeom>
        </p:spPr>
      </p:pic>
      <p:sp>
        <p:nvSpPr>
          <p:cNvPr id="6" name="TextBox 5"/>
          <p:cNvSpPr txBox="1"/>
          <p:nvPr/>
        </p:nvSpPr>
        <p:spPr>
          <a:xfrm>
            <a:off x="1026220" y="5977899"/>
            <a:ext cx="3719406" cy="276999"/>
          </a:xfrm>
          <a:prstGeom prst="rect">
            <a:avLst/>
          </a:prstGeom>
          <a:noFill/>
        </p:spPr>
        <p:txBody>
          <a:bodyPr wrap="square" rtlCol="0">
            <a:spAutoFit/>
          </a:bodyPr>
          <a:lstStyle/>
          <a:p>
            <a:r>
              <a:rPr lang="da-DK" sz="1200" dirty="0" smtClean="0"/>
              <a:t>Danish </a:t>
            </a:r>
            <a:r>
              <a:rPr lang="da-DK" sz="1200" dirty="0" err="1" smtClean="0"/>
              <a:t>Technological</a:t>
            </a:r>
            <a:r>
              <a:rPr lang="da-DK" sz="1200" dirty="0" smtClean="0"/>
              <a:t> </a:t>
            </a:r>
            <a:r>
              <a:rPr lang="da-DK" sz="1200" dirty="0" err="1" smtClean="0"/>
              <a:t>Institute</a:t>
            </a:r>
            <a:endParaRPr lang="da-DK" sz="1200" dirty="0"/>
          </a:p>
        </p:txBody>
      </p:sp>
    </p:spTree>
    <p:extLst>
      <p:ext uri="{BB962C8B-B14F-4D97-AF65-F5344CB8AC3E}">
        <p14:creationId xmlns:p14="http://schemas.microsoft.com/office/powerpoint/2010/main" val="13422104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378148" y="303213"/>
            <a:ext cx="9780265" cy="1260475"/>
          </a:xfrm>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Транспорт </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pic>
        <p:nvPicPr>
          <p:cNvPr id="2" name="Picture 1"/>
          <p:cNvPicPr>
            <a:picLocks noChangeAspect="1"/>
          </p:cNvPicPr>
          <p:nvPr/>
        </p:nvPicPr>
        <p:blipFill>
          <a:blip r:embed="rId3"/>
          <a:stretch>
            <a:fillRect/>
          </a:stretch>
        </p:blipFill>
        <p:spPr>
          <a:xfrm>
            <a:off x="2577156" y="828303"/>
            <a:ext cx="7591926" cy="6472224"/>
          </a:xfrm>
          <a:prstGeom prst="rect">
            <a:avLst/>
          </a:prstGeom>
        </p:spPr>
      </p:pic>
      <p:sp>
        <p:nvSpPr>
          <p:cNvPr id="4" name="TextBox 3"/>
          <p:cNvSpPr txBox="1"/>
          <p:nvPr/>
        </p:nvSpPr>
        <p:spPr>
          <a:xfrm>
            <a:off x="8083004" y="7269130"/>
            <a:ext cx="2221712" cy="276999"/>
          </a:xfrm>
          <a:prstGeom prst="rect">
            <a:avLst/>
          </a:prstGeom>
          <a:noFill/>
        </p:spPr>
        <p:txBody>
          <a:bodyPr wrap="square" rtlCol="0">
            <a:spAutoFit/>
          </a:bodyPr>
          <a:lstStyle/>
          <a:p>
            <a:r>
              <a:rPr lang="da-DK" sz="1200" dirty="0" smtClean="0"/>
              <a:t>Rotter and </a:t>
            </a:r>
            <a:r>
              <a:rPr lang="da-DK" sz="1200" dirty="0" err="1" smtClean="0"/>
              <a:t>Rohrhofer</a:t>
            </a:r>
            <a:r>
              <a:rPr lang="da-DK" sz="1200" dirty="0" smtClean="0"/>
              <a:t> (2013) </a:t>
            </a:r>
            <a:endParaRPr lang="da-DK" sz="1200" dirty="0"/>
          </a:p>
        </p:txBody>
      </p:sp>
    </p:spTree>
    <p:extLst>
      <p:ext uri="{BB962C8B-B14F-4D97-AF65-F5344CB8AC3E}">
        <p14:creationId xmlns:p14="http://schemas.microsoft.com/office/powerpoint/2010/main" val="41634124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534988" y="303214"/>
            <a:ext cx="9623425" cy="535242"/>
          </a:xfrm>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Товарене/Разтоварване</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pic>
        <p:nvPicPr>
          <p:cNvPr id="3" name="Picture 2"/>
          <p:cNvPicPr>
            <a:picLocks noChangeAspect="1"/>
          </p:cNvPicPr>
          <p:nvPr/>
        </p:nvPicPr>
        <p:blipFill>
          <a:blip r:embed="rId3"/>
          <a:stretch>
            <a:fillRect/>
          </a:stretch>
        </p:blipFill>
        <p:spPr>
          <a:xfrm>
            <a:off x="3618508" y="838455"/>
            <a:ext cx="6702549" cy="6387598"/>
          </a:xfrm>
          <a:prstGeom prst="rect">
            <a:avLst/>
          </a:prstGeom>
        </p:spPr>
      </p:pic>
      <p:sp>
        <p:nvSpPr>
          <p:cNvPr id="6" name="TextBox 5"/>
          <p:cNvSpPr txBox="1"/>
          <p:nvPr/>
        </p:nvSpPr>
        <p:spPr>
          <a:xfrm>
            <a:off x="7936701" y="7217695"/>
            <a:ext cx="2221712" cy="276999"/>
          </a:xfrm>
          <a:prstGeom prst="rect">
            <a:avLst/>
          </a:prstGeom>
          <a:noFill/>
        </p:spPr>
        <p:txBody>
          <a:bodyPr wrap="square" rtlCol="0">
            <a:spAutoFit/>
          </a:bodyPr>
          <a:lstStyle/>
          <a:p>
            <a:r>
              <a:rPr lang="da-DK" sz="1200" dirty="0" smtClean="0"/>
              <a:t>Rotter and </a:t>
            </a:r>
            <a:r>
              <a:rPr lang="da-DK" sz="1200" dirty="0" err="1" smtClean="0"/>
              <a:t>Rohrhofer</a:t>
            </a:r>
            <a:r>
              <a:rPr lang="da-DK" sz="1200" dirty="0" smtClean="0"/>
              <a:t> (2013) </a:t>
            </a:r>
            <a:endParaRPr lang="da-DK" sz="1200" dirty="0"/>
          </a:p>
        </p:txBody>
      </p:sp>
    </p:spTree>
    <p:extLst>
      <p:ext uri="{BB962C8B-B14F-4D97-AF65-F5344CB8AC3E}">
        <p14:creationId xmlns:p14="http://schemas.microsoft.com/office/powerpoint/2010/main" val="27185034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Съхранение </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pic>
        <p:nvPicPr>
          <p:cNvPr id="4" name="Picture 3"/>
          <p:cNvPicPr>
            <a:picLocks noChangeAspect="1"/>
          </p:cNvPicPr>
          <p:nvPr/>
        </p:nvPicPr>
        <p:blipFill>
          <a:blip r:embed="rId3"/>
          <a:stretch>
            <a:fillRect/>
          </a:stretch>
        </p:blipFill>
        <p:spPr>
          <a:xfrm>
            <a:off x="534988" y="1538689"/>
            <a:ext cx="9931399" cy="5533868"/>
          </a:xfrm>
          <a:prstGeom prst="rect">
            <a:avLst/>
          </a:prstGeom>
        </p:spPr>
      </p:pic>
      <p:sp>
        <p:nvSpPr>
          <p:cNvPr id="7" name="TextBox 6"/>
          <p:cNvSpPr txBox="1"/>
          <p:nvPr/>
        </p:nvSpPr>
        <p:spPr>
          <a:xfrm>
            <a:off x="8299028" y="7072557"/>
            <a:ext cx="2221712" cy="276999"/>
          </a:xfrm>
          <a:prstGeom prst="rect">
            <a:avLst/>
          </a:prstGeom>
          <a:noFill/>
        </p:spPr>
        <p:txBody>
          <a:bodyPr wrap="square" rtlCol="0">
            <a:spAutoFit/>
          </a:bodyPr>
          <a:lstStyle/>
          <a:p>
            <a:r>
              <a:rPr lang="da-DK" sz="1200" dirty="0" smtClean="0"/>
              <a:t>Rotter and </a:t>
            </a:r>
            <a:r>
              <a:rPr lang="da-DK" sz="1200" dirty="0" err="1" smtClean="0"/>
              <a:t>Rohrhofer</a:t>
            </a:r>
            <a:r>
              <a:rPr lang="da-DK" sz="1200" dirty="0" smtClean="0"/>
              <a:t> (2013) </a:t>
            </a:r>
            <a:endParaRPr lang="da-DK" sz="1200" dirty="0"/>
          </a:p>
        </p:txBody>
      </p:sp>
    </p:spTree>
    <p:extLst>
      <p:ext uri="{BB962C8B-B14F-4D97-AF65-F5344CB8AC3E}">
        <p14:creationId xmlns:p14="http://schemas.microsoft.com/office/powerpoint/2010/main" val="27349959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Общ преглед</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2" name="TextBox 1"/>
          <p:cNvSpPr txBox="1"/>
          <p:nvPr/>
        </p:nvSpPr>
        <p:spPr>
          <a:xfrm>
            <a:off x="515144" y="1260351"/>
            <a:ext cx="9996288" cy="6247864"/>
          </a:xfrm>
          <a:prstGeom prst="rect">
            <a:avLst/>
          </a:prstGeom>
          <a:noFill/>
        </p:spPr>
        <p:txBody>
          <a:bodyPr wrap="square" rtlCol="0">
            <a:spAutoFit/>
          </a:bodyPr>
          <a:lstStyle/>
          <a:p>
            <a:pPr marL="342900" indent="-342900">
              <a:spcBef>
                <a:spcPts val="600"/>
              </a:spcBef>
              <a:spcAft>
                <a:spcPts val="600"/>
              </a:spcAft>
              <a:buFontTx/>
              <a:buChar char="-"/>
            </a:pPr>
            <a:r>
              <a:rPr lang="bg-BG" sz="2000" dirty="0" smtClean="0">
                <a:solidFill>
                  <a:prstClr val="black"/>
                </a:solidFill>
                <a:latin typeface="Segoe UI Semibold" panose="020B0702040204020203" pitchFamily="34" charset="0"/>
              </a:rPr>
              <a:t>Твърди биогорива</a:t>
            </a:r>
            <a:endParaRPr lang="da-DK" sz="2000" dirty="0" smtClean="0">
              <a:solidFill>
                <a:prstClr val="black"/>
              </a:solidFill>
              <a:latin typeface="Segoe UI Semibold" panose="020B0702040204020203" pitchFamily="34" charset="0"/>
            </a:endParaRPr>
          </a:p>
          <a:p>
            <a:pPr marL="863600" lvl="1" indent="-342900">
              <a:spcBef>
                <a:spcPts val="600"/>
              </a:spcBef>
              <a:spcAft>
                <a:spcPts val="600"/>
              </a:spcAft>
              <a:buFontTx/>
              <a:buChar char="-"/>
            </a:pPr>
            <a:r>
              <a:rPr lang="bg-BG" sz="2000" dirty="0" smtClean="0">
                <a:solidFill>
                  <a:prstClr val="black"/>
                </a:solidFill>
                <a:latin typeface="Segoe UI Semibold" panose="020B0702040204020203" pitchFamily="34" charset="0"/>
              </a:rPr>
              <a:t>Суровина</a:t>
            </a:r>
            <a:endParaRPr lang="da-DK" sz="2000" dirty="0" smtClean="0">
              <a:solidFill>
                <a:prstClr val="black"/>
              </a:solidFill>
              <a:latin typeface="Segoe UI Semibold" panose="020B0702040204020203" pitchFamily="34" charset="0"/>
            </a:endParaRPr>
          </a:p>
          <a:p>
            <a:pPr marL="1385888" lvl="2" indent="-342900">
              <a:spcBef>
                <a:spcPts val="600"/>
              </a:spcBef>
              <a:spcAft>
                <a:spcPts val="600"/>
              </a:spcAft>
              <a:buFontTx/>
              <a:buChar char="-"/>
            </a:pPr>
            <a:r>
              <a:rPr lang="bg-BG" sz="2000" dirty="0" smtClean="0">
                <a:solidFill>
                  <a:prstClr val="black"/>
                </a:solidFill>
                <a:latin typeface="Segoe UI Semibold" panose="020B0702040204020203" pitchFamily="34" charset="0"/>
              </a:rPr>
              <a:t>Дърва</a:t>
            </a:r>
            <a:endParaRPr lang="da-DK" sz="2000" dirty="0" smtClean="0">
              <a:solidFill>
                <a:prstClr val="black"/>
              </a:solidFill>
              <a:latin typeface="Segoe UI Semibold" panose="020B0702040204020203" pitchFamily="34" charset="0"/>
            </a:endParaRPr>
          </a:p>
          <a:p>
            <a:pPr marL="1385888" lvl="2" indent="-342900">
              <a:spcBef>
                <a:spcPts val="600"/>
              </a:spcBef>
              <a:spcAft>
                <a:spcPts val="600"/>
              </a:spcAft>
              <a:buFontTx/>
              <a:buChar char="-"/>
            </a:pPr>
            <a:r>
              <a:rPr lang="bg-BG" sz="2000" dirty="0" smtClean="0">
                <a:solidFill>
                  <a:prstClr val="black"/>
                </a:solidFill>
                <a:latin typeface="Segoe UI Semibold" panose="020B0702040204020203" pitchFamily="34" charset="0"/>
              </a:rPr>
              <a:t>Селскостопански отпадъци</a:t>
            </a:r>
            <a:endParaRPr lang="da-DK" sz="2000" dirty="0">
              <a:solidFill>
                <a:prstClr val="black"/>
              </a:solidFill>
              <a:latin typeface="Segoe UI Semibold" panose="020B0702040204020203" pitchFamily="34" charset="0"/>
            </a:endParaRPr>
          </a:p>
          <a:p>
            <a:pPr marL="1385888" lvl="2" indent="-342900">
              <a:spcBef>
                <a:spcPts val="600"/>
              </a:spcBef>
              <a:spcAft>
                <a:spcPts val="600"/>
              </a:spcAft>
              <a:buFontTx/>
              <a:buChar char="-"/>
            </a:pPr>
            <a:r>
              <a:rPr lang="bg-BG" sz="2000" dirty="0" smtClean="0">
                <a:solidFill>
                  <a:prstClr val="black"/>
                </a:solidFill>
                <a:latin typeface="Segoe UI Semibold" panose="020B0702040204020203" pitchFamily="34" charset="0"/>
              </a:rPr>
              <a:t>Енергийни растения</a:t>
            </a:r>
            <a:endParaRPr lang="da-DK" sz="2000" dirty="0" smtClean="0">
              <a:solidFill>
                <a:prstClr val="black"/>
              </a:solidFill>
              <a:latin typeface="Segoe UI Semibold" panose="020B0702040204020203" pitchFamily="34" charset="0"/>
            </a:endParaRPr>
          </a:p>
          <a:p>
            <a:pPr marL="342900" indent="-342900">
              <a:spcBef>
                <a:spcPts val="600"/>
              </a:spcBef>
              <a:spcAft>
                <a:spcPts val="600"/>
              </a:spcAft>
              <a:buFontTx/>
              <a:buChar char="-"/>
            </a:pPr>
            <a:r>
              <a:rPr lang="ru-RU" sz="2000" dirty="0">
                <a:solidFill>
                  <a:prstClr val="black"/>
                </a:solidFill>
                <a:latin typeface="Segoe UI Semibold" panose="020B0702040204020203" pitchFamily="34" charset="0"/>
              </a:rPr>
              <a:t>Логистика на биомаса и вериги за </a:t>
            </a:r>
            <a:r>
              <a:rPr lang="ru-RU" sz="2000" dirty="0" smtClean="0">
                <a:solidFill>
                  <a:prstClr val="black"/>
                </a:solidFill>
                <a:latin typeface="Segoe UI Semibold" panose="020B0702040204020203" pitchFamily="34" charset="0"/>
              </a:rPr>
              <a:t>доставка </a:t>
            </a:r>
            <a:r>
              <a:rPr lang="da-DK" sz="2000" dirty="0" smtClean="0">
                <a:solidFill>
                  <a:prstClr val="black"/>
                </a:solidFill>
                <a:latin typeface="Segoe UI Semibold" panose="020B0702040204020203" pitchFamily="34" charset="0"/>
              </a:rPr>
              <a:t>(</a:t>
            </a:r>
            <a:r>
              <a:rPr lang="bg-BG" sz="2000" dirty="0" smtClean="0">
                <a:solidFill>
                  <a:prstClr val="black"/>
                </a:solidFill>
                <a:latin typeface="Segoe UI Semibold" panose="020B0702040204020203" pitchFamily="34" charset="0"/>
              </a:rPr>
              <a:t>прибиране</a:t>
            </a:r>
            <a:r>
              <a:rPr lang="da-DK" sz="2000" dirty="0" smtClean="0">
                <a:solidFill>
                  <a:prstClr val="black"/>
                </a:solidFill>
                <a:latin typeface="Segoe UI Semibold" panose="020B0702040204020203" pitchFamily="34" charset="0"/>
              </a:rPr>
              <a:t>, </a:t>
            </a:r>
            <a:r>
              <a:rPr lang="bg-BG" sz="2000" dirty="0" smtClean="0">
                <a:solidFill>
                  <a:prstClr val="black"/>
                </a:solidFill>
                <a:latin typeface="Segoe UI Semibold" panose="020B0702040204020203" pitchFamily="34" charset="0"/>
              </a:rPr>
              <a:t>обработка и съхранение)</a:t>
            </a:r>
            <a:endParaRPr lang="da-DK" sz="2000" dirty="0" smtClean="0">
              <a:solidFill>
                <a:prstClr val="black"/>
              </a:solidFill>
              <a:latin typeface="Segoe UI Semibold" panose="020B0702040204020203" pitchFamily="34" charset="0"/>
            </a:endParaRPr>
          </a:p>
          <a:p>
            <a:pPr marL="863600" lvl="1" indent="-342900">
              <a:spcBef>
                <a:spcPts val="600"/>
              </a:spcBef>
              <a:spcAft>
                <a:spcPts val="600"/>
              </a:spcAft>
              <a:buFontTx/>
              <a:buChar char="-"/>
            </a:pPr>
            <a:r>
              <a:rPr lang="bg-BG" sz="2000" dirty="0" smtClean="0">
                <a:solidFill>
                  <a:prstClr val="black"/>
                </a:solidFill>
                <a:latin typeface="Segoe UI Semibold" panose="020B0702040204020203" pitchFamily="34" charset="0"/>
              </a:rPr>
              <a:t>Дървесна биомаса</a:t>
            </a:r>
            <a:endParaRPr lang="da-DK" sz="2000" dirty="0" smtClean="0">
              <a:solidFill>
                <a:prstClr val="black"/>
              </a:solidFill>
              <a:latin typeface="Segoe UI Semibold" panose="020B0702040204020203" pitchFamily="34" charset="0"/>
            </a:endParaRPr>
          </a:p>
          <a:p>
            <a:pPr marL="863600" lvl="1" indent="-342900">
              <a:spcBef>
                <a:spcPts val="600"/>
              </a:spcBef>
              <a:spcAft>
                <a:spcPts val="600"/>
              </a:spcAft>
              <a:buFontTx/>
              <a:buChar char="-"/>
            </a:pPr>
            <a:r>
              <a:rPr lang="bg-BG" sz="2000" dirty="0" smtClean="0">
                <a:solidFill>
                  <a:srgbClr val="FF0000"/>
                </a:solidFill>
                <a:latin typeface="Segoe UI Semibold" panose="020B0702040204020203" pitchFamily="34" charset="0"/>
              </a:rPr>
              <a:t>Селскостопанска биомаса</a:t>
            </a:r>
            <a:r>
              <a:rPr lang="da-DK" sz="2000" dirty="0" smtClean="0">
                <a:solidFill>
                  <a:srgbClr val="FF0000"/>
                </a:solidFill>
                <a:latin typeface="Segoe UI Semibold" panose="020B0702040204020203" pitchFamily="34" charset="0"/>
              </a:rPr>
              <a:t>s</a:t>
            </a:r>
          </a:p>
          <a:p>
            <a:pPr marL="863600" lvl="1" indent="-342900">
              <a:spcBef>
                <a:spcPts val="600"/>
              </a:spcBef>
              <a:spcAft>
                <a:spcPts val="600"/>
              </a:spcAft>
              <a:buFontTx/>
              <a:buChar char="-"/>
            </a:pPr>
            <a:r>
              <a:rPr lang="bg-BG" sz="2000" dirty="0" smtClean="0">
                <a:solidFill>
                  <a:srgbClr val="FF0000"/>
                </a:solidFill>
                <a:latin typeface="Segoe UI Semibold" panose="020B0702040204020203" pitchFamily="34" charset="0"/>
              </a:rPr>
              <a:t>Сигурност на доставките</a:t>
            </a:r>
            <a:endParaRPr lang="da-DK" sz="2000" dirty="0" smtClean="0">
              <a:solidFill>
                <a:srgbClr val="FF0000"/>
              </a:solidFill>
              <a:latin typeface="Segoe UI Semibold" panose="020B0702040204020203" pitchFamily="34" charset="0"/>
            </a:endParaRPr>
          </a:p>
          <a:p>
            <a:pPr marL="863600" lvl="1" indent="-342900">
              <a:spcBef>
                <a:spcPts val="600"/>
              </a:spcBef>
              <a:spcAft>
                <a:spcPts val="600"/>
              </a:spcAft>
              <a:buFontTx/>
              <a:buChar char="-"/>
            </a:pPr>
            <a:r>
              <a:rPr lang="bg-BG" sz="2000" dirty="0" smtClean="0">
                <a:solidFill>
                  <a:srgbClr val="FF0000"/>
                </a:solidFill>
                <a:latin typeface="Segoe UI Semibold" panose="020B0702040204020203" pitchFamily="34" charset="0"/>
              </a:rPr>
              <a:t>Контрол на качеството и стандартизация</a:t>
            </a:r>
            <a:endParaRPr lang="da-DK" sz="2000" dirty="0" smtClean="0">
              <a:solidFill>
                <a:srgbClr val="FF0000"/>
              </a:solidFill>
              <a:latin typeface="Segoe UI Semibold" panose="020B0702040204020203" pitchFamily="34" charset="0"/>
            </a:endParaRPr>
          </a:p>
          <a:p>
            <a:pPr marL="863600" lvl="1" indent="-342900">
              <a:spcBef>
                <a:spcPts val="600"/>
              </a:spcBef>
              <a:spcAft>
                <a:spcPts val="600"/>
              </a:spcAft>
              <a:buFontTx/>
              <a:buChar char="-"/>
            </a:pPr>
            <a:r>
              <a:rPr lang="bg-BG" sz="2000" dirty="0" smtClean="0">
                <a:solidFill>
                  <a:prstClr val="black"/>
                </a:solidFill>
                <a:latin typeface="Segoe UI Semibold" panose="020B0702040204020203" pitchFamily="34" charset="0"/>
              </a:rPr>
              <a:t>Моделиране на веригата за доставка на биомаса</a:t>
            </a:r>
            <a:endParaRPr lang="da-DK" sz="2000" dirty="0" smtClean="0">
              <a:solidFill>
                <a:prstClr val="black"/>
              </a:solidFill>
              <a:latin typeface="Segoe UI Semibold" panose="020B0702040204020203" pitchFamily="34" charset="0"/>
            </a:endParaRPr>
          </a:p>
          <a:p>
            <a:pPr marL="342900" indent="-342900">
              <a:spcBef>
                <a:spcPts val="600"/>
              </a:spcBef>
              <a:spcAft>
                <a:spcPts val="600"/>
              </a:spcAft>
              <a:buFontTx/>
              <a:buChar char="-"/>
            </a:pPr>
            <a:r>
              <a:rPr lang="bg-BG" sz="2000" dirty="0" smtClean="0">
                <a:solidFill>
                  <a:prstClr val="black"/>
                </a:solidFill>
                <a:latin typeface="Segoe UI Semibold" panose="020B0702040204020203" pitchFamily="34" charset="0"/>
              </a:rPr>
              <a:t>Добри практики</a:t>
            </a:r>
            <a:endParaRPr lang="da-DK" sz="2000" dirty="0" smtClean="0">
              <a:solidFill>
                <a:prstClr val="black"/>
              </a:solidFill>
              <a:latin typeface="Segoe UI Semibold" panose="020B0702040204020203" pitchFamily="34" charset="0"/>
            </a:endParaRPr>
          </a:p>
          <a:p>
            <a:pPr marL="863600" lvl="1" indent="-342900">
              <a:spcBef>
                <a:spcPts val="600"/>
              </a:spcBef>
              <a:spcAft>
                <a:spcPts val="600"/>
              </a:spcAft>
              <a:buFontTx/>
              <a:buChar char="-"/>
            </a:pPr>
            <a:endParaRPr lang="da-DK" sz="2000" dirty="0" smtClean="0">
              <a:solidFill>
                <a:prstClr val="black"/>
              </a:solidFill>
              <a:latin typeface="Segoe UI Semibold" panose="020B0702040204020203" pitchFamily="34" charset="0"/>
            </a:endParaRPr>
          </a:p>
        </p:txBody>
      </p:sp>
    </p:spTree>
    <p:extLst>
      <p:ext uri="{BB962C8B-B14F-4D97-AF65-F5344CB8AC3E}">
        <p14:creationId xmlns:p14="http://schemas.microsoft.com/office/powerpoint/2010/main" val="1330375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Сигурност на доставките</a:t>
            </a:r>
            <a:endParaRPr lang="en-US" sz="3200" dirty="0" smtClean="0">
              <a:solidFill>
                <a:srgbClr val="006633"/>
              </a:solidFill>
              <a:latin typeface="Segoe UI" pitchFamily="34" charset="0"/>
              <a:ea typeface="Segoe UI" pitchFamily="34" charset="0"/>
              <a:cs typeface="Segoe UI" pitchFamily="34" charset="0"/>
            </a:endParaRPr>
          </a:p>
        </p:txBody>
      </p:sp>
      <p:sp>
        <p:nvSpPr>
          <p:cNvPr id="5" name="TextBox 4"/>
          <p:cNvSpPr txBox="1"/>
          <p:nvPr/>
        </p:nvSpPr>
        <p:spPr>
          <a:xfrm>
            <a:off x="348556" y="1404367"/>
            <a:ext cx="9996288" cy="6093976"/>
          </a:xfrm>
          <a:prstGeom prst="rect">
            <a:avLst/>
          </a:prstGeom>
          <a:noFill/>
        </p:spPr>
        <p:txBody>
          <a:bodyPr wrap="square" rtlCol="0">
            <a:spAutoFit/>
          </a:bodyPr>
          <a:lstStyle/>
          <a:p>
            <a:pPr marL="342900" indent="-342900">
              <a:spcBef>
                <a:spcPts val="600"/>
              </a:spcBef>
              <a:spcAft>
                <a:spcPts val="600"/>
              </a:spcAft>
              <a:buFontTx/>
              <a:buChar char="-"/>
            </a:pPr>
            <a:r>
              <a:rPr lang="bg-BG" sz="2000" dirty="0" smtClean="0">
                <a:latin typeface="Segoe UI Semibold" panose="020B0702040204020203" pitchFamily="34" charset="0"/>
              </a:rPr>
              <a:t>Договори с доставчиците на биомаса</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ru-RU" sz="2000" dirty="0" err="1" smtClean="0">
                <a:latin typeface="Segoe UI Semibold" panose="020B0702040204020203" pitchFamily="34" charset="0"/>
              </a:rPr>
              <a:t>Контакти</a:t>
            </a:r>
            <a:r>
              <a:rPr lang="ru-RU" sz="2000" dirty="0" smtClean="0">
                <a:latin typeface="Segoe UI Semibold" panose="020B0702040204020203" pitchFamily="34" charset="0"/>
              </a:rPr>
              <a:t> за доставка на </a:t>
            </a:r>
            <a:r>
              <a:rPr lang="ru-RU" sz="2000" dirty="0" err="1" smtClean="0">
                <a:latin typeface="Segoe UI Semibold" panose="020B0702040204020203" pitchFamily="34" charset="0"/>
              </a:rPr>
              <a:t>горива</a:t>
            </a:r>
            <a:r>
              <a:rPr lang="ru-RU" sz="2000" dirty="0" smtClean="0">
                <a:latin typeface="Segoe UI Semibold" panose="020B0702040204020203" pitchFamily="34" charset="0"/>
              </a:rPr>
              <a:t> от </a:t>
            </a:r>
            <a:r>
              <a:rPr lang="ru-RU" sz="2000" dirty="0" err="1" smtClean="0">
                <a:latin typeface="Segoe UI Semibold" panose="020B0702040204020203" pitchFamily="34" charset="0"/>
              </a:rPr>
              <a:t>биомаса</a:t>
            </a:r>
            <a:endParaRPr lang="ru-RU"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Осигуряват качество на горивото</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Осигуряват стабилна цена на горивата</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err="1" smtClean="0">
                <a:latin typeface="Segoe UI Semibold" panose="020B0702040204020203" pitchFamily="34" charset="0"/>
              </a:rPr>
              <a:t>Реимбурсиране</a:t>
            </a:r>
            <a:r>
              <a:rPr lang="bg-BG" sz="2000" dirty="0" smtClean="0">
                <a:latin typeface="Segoe UI Semibold" panose="020B0702040204020203" pitchFamily="34" charset="0"/>
              </a:rPr>
              <a:t> в случай на проваляне на договора</a:t>
            </a:r>
            <a:r>
              <a:rPr lang="da-DK" sz="2000" dirty="0" smtClean="0">
                <a:latin typeface="Segoe UI Semibold" panose="020B0702040204020203" pitchFamily="34" charset="0"/>
              </a:rPr>
              <a:t> (</a:t>
            </a:r>
            <a:r>
              <a:rPr lang="bg-BG" sz="2000" dirty="0" smtClean="0">
                <a:latin typeface="Segoe UI Semibold" panose="020B0702040204020203" pitchFamily="34" charset="0"/>
              </a:rPr>
              <a:t>качество</a:t>
            </a:r>
            <a:r>
              <a:rPr lang="da-DK" sz="2000" dirty="0" smtClean="0">
                <a:latin typeface="Segoe UI Semibold" panose="020B0702040204020203" pitchFamily="34" charset="0"/>
              </a:rPr>
              <a:t>, </a:t>
            </a:r>
            <a:r>
              <a:rPr lang="bg-BG" sz="2000" dirty="0" smtClean="0">
                <a:latin typeface="Segoe UI Semibold" panose="020B0702040204020203" pitchFamily="34" charset="0"/>
              </a:rPr>
              <a:t>количество</a:t>
            </a:r>
            <a:r>
              <a:rPr lang="da-DK" sz="2000" dirty="0" smtClean="0">
                <a:latin typeface="Segoe UI Semibold" panose="020B0702040204020203" pitchFamily="34" charset="0"/>
              </a:rPr>
              <a:t>, </a:t>
            </a:r>
            <a:r>
              <a:rPr lang="bg-BG" sz="2000" dirty="0" smtClean="0">
                <a:latin typeface="Segoe UI Semibold" panose="020B0702040204020203" pitchFamily="34" charset="0"/>
              </a:rPr>
              <a:t>време</a:t>
            </a:r>
            <a:r>
              <a:rPr lang="da-DK" sz="2000" dirty="0" smtClean="0">
                <a:latin typeface="Segoe UI Semibold" panose="020B0702040204020203" pitchFamily="34" charset="0"/>
              </a:rPr>
              <a:t>, </a:t>
            </a:r>
            <a:r>
              <a:rPr lang="bg-BG" sz="2000" dirty="0" smtClean="0">
                <a:latin typeface="Segoe UI Semibold" panose="020B0702040204020203" pitchFamily="34" charset="0"/>
              </a:rPr>
              <a:t>и </a:t>
            </a:r>
            <a:r>
              <a:rPr lang="bg-BG" sz="2000" dirty="0" err="1" smtClean="0">
                <a:latin typeface="Segoe UI Semibold" panose="020B0702040204020203" pitchFamily="34" charset="0"/>
              </a:rPr>
              <a:t>др</a:t>
            </a:r>
            <a:r>
              <a:rPr lang="da-DK" sz="2000" dirty="0" smtClean="0">
                <a:latin typeface="Segoe UI Semibold" panose="020B0702040204020203" pitchFamily="34" charset="0"/>
              </a:rPr>
              <a:t>.)</a:t>
            </a:r>
          </a:p>
          <a:p>
            <a:pPr marL="863600" lvl="1" indent="-342900">
              <a:spcBef>
                <a:spcPts val="600"/>
              </a:spcBef>
              <a:spcAft>
                <a:spcPts val="600"/>
              </a:spcAft>
              <a:buFontTx/>
              <a:buChar char="-"/>
            </a:pPr>
            <a:endParaRPr lang="da-DK" sz="2000" dirty="0" smtClean="0">
              <a:latin typeface="Segoe UI Semibold" panose="020B0702040204020203" pitchFamily="34" charset="0"/>
            </a:endParaRPr>
          </a:p>
          <a:p>
            <a:pPr marL="342900" indent="-342900">
              <a:spcBef>
                <a:spcPts val="600"/>
              </a:spcBef>
              <a:spcAft>
                <a:spcPts val="600"/>
              </a:spcAft>
              <a:buFontTx/>
              <a:buChar char="-"/>
            </a:pPr>
            <a:r>
              <a:rPr lang="bg-BG" sz="2000" dirty="0" smtClean="0">
                <a:latin typeface="Segoe UI Semibold" panose="020B0702040204020203" pitchFamily="34" charset="0"/>
              </a:rPr>
              <a:t>Пространство за съхранение</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Компромис между сигурността на доставките и инвестиционните разходи</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Хранилището трябва да покрива минимум едноседмична доставка на гориво</a:t>
            </a:r>
            <a:r>
              <a:rPr lang="da-DK" sz="2000" dirty="0" smtClean="0">
                <a:latin typeface="Segoe UI Semibold" panose="020B0702040204020203" pitchFamily="34" charset="0"/>
              </a:rPr>
              <a:t>. </a:t>
            </a:r>
          </a:p>
          <a:p>
            <a:pPr marL="863600" lvl="1" indent="-342900">
              <a:spcBef>
                <a:spcPts val="600"/>
              </a:spcBef>
              <a:spcAft>
                <a:spcPts val="600"/>
              </a:spcAft>
              <a:buFontTx/>
              <a:buChar char="-"/>
            </a:pPr>
            <a:r>
              <a:rPr lang="bg-BG" sz="2000" dirty="0" smtClean="0">
                <a:latin typeface="Segoe UI Semibold" panose="020B0702040204020203" pitchFamily="34" charset="0"/>
              </a:rPr>
              <a:t>В много случаи се препоръчва по- голямо пространство на склада за ограничаване на броя на доставките (транспортни разходи) и за свързване на периоди без възможност за доставки</a:t>
            </a:r>
            <a:endParaRPr lang="da-DK" sz="2000" dirty="0" smtClean="0">
              <a:latin typeface="Segoe UI Semibold" panose="020B0702040204020203" pitchFamily="34" charset="0"/>
            </a:endParaRPr>
          </a:p>
        </p:txBody>
      </p:sp>
    </p:spTree>
    <p:extLst>
      <p:ext uri="{BB962C8B-B14F-4D97-AF65-F5344CB8AC3E}">
        <p14:creationId xmlns:p14="http://schemas.microsoft.com/office/powerpoint/2010/main" val="18410937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Аспекти на безопасността</a:t>
            </a:r>
            <a:endParaRPr lang="en-US" sz="3200" dirty="0" smtClean="0">
              <a:solidFill>
                <a:srgbClr val="006633"/>
              </a:solidFill>
              <a:latin typeface="Segoe UI" pitchFamily="34" charset="0"/>
              <a:ea typeface="Segoe UI" pitchFamily="34" charset="0"/>
              <a:cs typeface="Segoe UI" pitchFamily="34" charset="0"/>
            </a:endParaRPr>
          </a:p>
        </p:txBody>
      </p:sp>
      <p:sp>
        <p:nvSpPr>
          <p:cNvPr id="5" name="TextBox 4"/>
          <p:cNvSpPr txBox="1"/>
          <p:nvPr/>
        </p:nvSpPr>
        <p:spPr>
          <a:xfrm>
            <a:off x="348556" y="1404367"/>
            <a:ext cx="9996288" cy="6401753"/>
          </a:xfrm>
          <a:prstGeom prst="rect">
            <a:avLst/>
          </a:prstGeom>
          <a:noFill/>
        </p:spPr>
        <p:txBody>
          <a:bodyPr wrap="square" rtlCol="0">
            <a:spAutoFit/>
          </a:bodyPr>
          <a:lstStyle/>
          <a:p>
            <a:pPr marL="863600" lvl="1" indent="-342900">
              <a:spcBef>
                <a:spcPts val="600"/>
              </a:spcBef>
              <a:spcAft>
                <a:spcPts val="600"/>
              </a:spcAft>
              <a:buFontTx/>
              <a:buChar char="-"/>
            </a:pPr>
            <a:r>
              <a:rPr lang="ru-RU" sz="2000" dirty="0" err="1">
                <a:latin typeface="Segoe UI Semibold" panose="020B0702040204020203" pitchFamily="34" charset="0"/>
              </a:rPr>
              <a:t>Биомасата</a:t>
            </a:r>
            <a:r>
              <a:rPr lang="ru-RU" sz="2000" dirty="0">
                <a:latin typeface="Segoe UI Semibold" panose="020B0702040204020203" pitchFamily="34" charset="0"/>
              </a:rPr>
              <a:t> </a:t>
            </a:r>
            <a:r>
              <a:rPr lang="ru-RU" sz="2000" dirty="0" err="1">
                <a:latin typeface="Segoe UI Semibold" panose="020B0702040204020203" pitchFamily="34" charset="0"/>
              </a:rPr>
              <a:t>може</a:t>
            </a:r>
            <a:r>
              <a:rPr lang="ru-RU" sz="2000" dirty="0">
                <a:latin typeface="Segoe UI Semibold" panose="020B0702040204020203" pitchFamily="34" charset="0"/>
              </a:rPr>
              <a:t> да </a:t>
            </a:r>
            <a:r>
              <a:rPr lang="ru-RU" sz="2000" dirty="0" err="1">
                <a:latin typeface="Segoe UI Semibold" panose="020B0702040204020203" pitchFamily="34" charset="0"/>
              </a:rPr>
              <a:t>бъде</a:t>
            </a:r>
            <a:r>
              <a:rPr lang="ru-RU" sz="2000" dirty="0">
                <a:latin typeface="Segoe UI Semibold" panose="020B0702040204020203" pitchFamily="34" charset="0"/>
              </a:rPr>
              <a:t> </a:t>
            </a:r>
            <a:r>
              <a:rPr lang="ru-RU" sz="2000" dirty="0" err="1">
                <a:latin typeface="Segoe UI Semibold" panose="020B0702040204020203" pitchFamily="34" charset="0"/>
              </a:rPr>
              <a:t>потенциално</a:t>
            </a:r>
            <a:r>
              <a:rPr lang="ru-RU" sz="2000" dirty="0">
                <a:latin typeface="Segoe UI Semibold" panose="020B0702040204020203" pitchFamily="34" charset="0"/>
              </a:rPr>
              <a:t> </a:t>
            </a:r>
            <a:r>
              <a:rPr lang="ru-RU" sz="2000" dirty="0" smtClean="0">
                <a:latin typeface="Segoe UI Semibold" panose="020B0702040204020203" pitchFamily="34" charset="0"/>
              </a:rPr>
              <a:t>опасна, </a:t>
            </a:r>
            <a:r>
              <a:rPr lang="ru-RU" sz="2000" dirty="0" err="1">
                <a:latin typeface="Segoe UI Semibold" panose="020B0702040204020203" pitchFamily="34" charset="0"/>
              </a:rPr>
              <a:t>ако</a:t>
            </a:r>
            <a:r>
              <a:rPr lang="ru-RU" sz="2000" dirty="0">
                <a:latin typeface="Segoe UI Semibold" panose="020B0702040204020203" pitchFamily="34" charset="0"/>
              </a:rPr>
              <a:t> се </a:t>
            </a:r>
            <a:r>
              <a:rPr lang="ru-RU" sz="2000" dirty="0" err="1" smtClean="0">
                <a:latin typeface="Segoe UI Semibold" panose="020B0702040204020203" pitchFamily="34" charset="0"/>
              </a:rPr>
              <a:t>съхранява</a:t>
            </a:r>
            <a:r>
              <a:rPr lang="ru-RU" sz="2000" dirty="0" smtClean="0">
                <a:latin typeface="Segoe UI Semibold" panose="020B0702040204020203" pitchFamily="34" charset="0"/>
              </a:rPr>
              <a:t> </a:t>
            </a:r>
            <a:r>
              <a:rPr lang="ru-RU" sz="2000" dirty="0" err="1" smtClean="0">
                <a:latin typeface="Segoe UI Semibold" panose="020B0702040204020203" pitchFamily="34" charset="0"/>
              </a:rPr>
              <a:t>неправилно</a:t>
            </a:r>
            <a:endParaRPr lang="ru-RU"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err="1" smtClean="0">
                <a:latin typeface="Segoe UI Semibold" panose="020B0702040204020203" pitchFamily="34" charset="0"/>
              </a:rPr>
              <a:t>Самозагряването</a:t>
            </a:r>
            <a:r>
              <a:rPr lang="bg-BG" sz="2000" dirty="0" smtClean="0">
                <a:latin typeface="Segoe UI Semibold" panose="020B0702040204020203" pitchFamily="34" charset="0"/>
              </a:rPr>
              <a:t> на биомасата при съхранение</a:t>
            </a:r>
            <a:r>
              <a:rPr lang="da-DK" sz="2000" dirty="0" smtClean="0">
                <a:latin typeface="Segoe UI Semibold" panose="020B0702040204020203" pitchFamily="34" charset="0"/>
              </a:rPr>
              <a:t> (</a:t>
            </a:r>
            <a:r>
              <a:rPr lang="bg-BG" sz="2000" dirty="0" smtClean="0">
                <a:latin typeface="Segoe UI Semibold" panose="020B0702040204020203" pitchFamily="34" charset="0"/>
              </a:rPr>
              <a:t>биологични процеси</a:t>
            </a:r>
            <a:r>
              <a:rPr lang="da-DK" sz="2000" dirty="0" smtClean="0">
                <a:latin typeface="Segoe UI Semibold" panose="020B0702040204020203" pitchFamily="34" charset="0"/>
              </a:rPr>
              <a:t>, </a:t>
            </a:r>
            <a:r>
              <a:rPr lang="bg-BG" sz="2000" dirty="0" smtClean="0">
                <a:latin typeface="Segoe UI Semibold" panose="020B0702040204020203" pitchFamily="34" charset="0"/>
              </a:rPr>
              <a:t>химическо окисляване</a:t>
            </a:r>
            <a:r>
              <a:rPr lang="da-DK" sz="2000" dirty="0" smtClean="0">
                <a:latin typeface="Segoe UI Semibold" panose="020B0702040204020203" pitchFamily="34" charset="0"/>
              </a:rPr>
              <a:t>)</a:t>
            </a:r>
          </a:p>
          <a:p>
            <a:pPr marL="1385888" lvl="2" indent="-342900">
              <a:spcBef>
                <a:spcPts val="600"/>
              </a:spcBef>
              <a:spcAft>
                <a:spcPts val="600"/>
              </a:spcAft>
              <a:buFontTx/>
              <a:buChar char="-"/>
            </a:pPr>
            <a:r>
              <a:rPr lang="bg-BG" sz="2000" dirty="0" smtClean="0">
                <a:latin typeface="Segoe UI Semibold" panose="020B0702040204020203" pitchFamily="34" charset="0"/>
              </a:rPr>
              <a:t>Поддържайте биомасата суха и следете температурата редовно</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Свежата биомаса има по-голяма реактивност от</a:t>
            </a:r>
            <a:r>
              <a:rPr lang="da-DK" sz="2000" dirty="0" smtClean="0">
                <a:latin typeface="Segoe UI Semibold" panose="020B0702040204020203" pitchFamily="34" charset="0"/>
              </a:rPr>
              <a:t> ”</a:t>
            </a:r>
            <a:r>
              <a:rPr lang="bg-BG" sz="2000" dirty="0" smtClean="0">
                <a:latin typeface="Segoe UI Semibold" panose="020B0702040204020203" pitchFamily="34" charset="0"/>
              </a:rPr>
              <a:t>старата</a:t>
            </a:r>
            <a:r>
              <a:rPr lang="da-DK" sz="2000" dirty="0" smtClean="0">
                <a:latin typeface="Segoe UI Semibold" panose="020B0702040204020203" pitchFamily="34" charset="0"/>
              </a:rPr>
              <a:t>” </a:t>
            </a:r>
            <a:r>
              <a:rPr lang="bg-BG" sz="2000" dirty="0" smtClean="0">
                <a:latin typeface="Segoe UI Semibold" panose="020B0702040204020203" pitchFamily="34" charset="0"/>
              </a:rPr>
              <a:t>биомаса</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Намалението на кислорода и</a:t>
            </a:r>
            <a:r>
              <a:rPr lang="da-DK" sz="2000" dirty="0" smtClean="0">
                <a:latin typeface="Segoe UI Semibold" panose="020B0702040204020203" pitchFamily="34" charset="0"/>
              </a:rPr>
              <a:t> </a:t>
            </a:r>
            <a:r>
              <a:rPr lang="bg-BG" sz="2000" dirty="0" err="1" smtClean="0">
                <a:latin typeface="Segoe UI Semibold" panose="020B0702040204020203" pitchFamily="34" charset="0"/>
              </a:rPr>
              <a:t>обезгазяването</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ru-RU" sz="2000" dirty="0" err="1">
                <a:latin typeface="Segoe UI Semibold" panose="020B0702040204020203" pitchFamily="34" charset="0"/>
              </a:rPr>
              <a:t>Биомасата</a:t>
            </a:r>
            <a:r>
              <a:rPr lang="ru-RU" sz="2000" dirty="0">
                <a:latin typeface="Segoe UI Semibold" panose="020B0702040204020203" pitchFamily="34" charset="0"/>
              </a:rPr>
              <a:t> </a:t>
            </a:r>
            <a:r>
              <a:rPr lang="ru-RU" sz="2000" dirty="0" err="1">
                <a:latin typeface="Segoe UI Semibold" panose="020B0702040204020203" pitchFamily="34" charset="0"/>
              </a:rPr>
              <a:t>намалява</a:t>
            </a:r>
            <a:r>
              <a:rPr lang="ru-RU" sz="2000" dirty="0">
                <a:latin typeface="Segoe UI Semibold" panose="020B0702040204020203" pitchFamily="34" charset="0"/>
              </a:rPr>
              <a:t> </a:t>
            </a:r>
            <a:r>
              <a:rPr lang="ru-RU" sz="2000" dirty="0" smtClean="0">
                <a:latin typeface="Segoe UI Semibold" panose="020B0702040204020203" pitchFamily="34" charset="0"/>
              </a:rPr>
              <a:t>кислорода </a:t>
            </a:r>
            <a:r>
              <a:rPr lang="ru-RU" sz="2000" dirty="0">
                <a:latin typeface="Segoe UI Semibold" panose="020B0702040204020203" pitchFamily="34" charset="0"/>
              </a:rPr>
              <a:t>и </a:t>
            </a:r>
            <a:r>
              <a:rPr lang="ru-RU" sz="2000" dirty="0" err="1">
                <a:latin typeface="Segoe UI Semibold" panose="020B0702040204020203" pitchFamily="34" charset="0"/>
              </a:rPr>
              <a:t>освобождава</a:t>
            </a:r>
            <a:r>
              <a:rPr lang="ru-RU" sz="2000" dirty="0">
                <a:latin typeface="Segoe UI Semibold" panose="020B0702040204020203" pitchFamily="34" charset="0"/>
              </a:rPr>
              <a:t> </a:t>
            </a:r>
            <a:r>
              <a:rPr lang="ru-RU" sz="2000" dirty="0" err="1">
                <a:latin typeface="Segoe UI Semibold" panose="020B0702040204020203" pitchFamily="34" charset="0"/>
              </a:rPr>
              <a:t>отровни</a:t>
            </a:r>
            <a:r>
              <a:rPr lang="ru-RU" sz="2000" dirty="0">
                <a:latin typeface="Segoe UI Semibold" panose="020B0702040204020203" pitchFamily="34" charset="0"/>
              </a:rPr>
              <a:t> </a:t>
            </a:r>
            <a:r>
              <a:rPr lang="ru-RU" sz="2000" dirty="0" err="1">
                <a:latin typeface="Segoe UI Semibold" panose="020B0702040204020203" pitchFamily="34" charset="0"/>
              </a:rPr>
              <a:t>газове</a:t>
            </a:r>
            <a:r>
              <a:rPr lang="ru-RU" sz="2000" dirty="0">
                <a:latin typeface="Segoe UI Semibold" panose="020B0702040204020203" pitchFamily="34" charset="0"/>
              </a:rPr>
              <a:t>, </a:t>
            </a:r>
            <a:r>
              <a:rPr lang="ru-RU" sz="2000" dirty="0" err="1">
                <a:latin typeface="Segoe UI Semibold" panose="020B0702040204020203" pitchFamily="34" charset="0"/>
              </a:rPr>
              <a:t>ако</a:t>
            </a:r>
            <a:r>
              <a:rPr lang="ru-RU" sz="2000" dirty="0">
                <a:latin typeface="Segoe UI Semibold" panose="020B0702040204020203" pitchFamily="34" charset="0"/>
              </a:rPr>
              <a:t> се </a:t>
            </a:r>
            <a:r>
              <a:rPr lang="ru-RU" sz="2000" dirty="0" err="1">
                <a:latin typeface="Segoe UI Semibold" panose="020B0702040204020203" pitchFamily="34" charset="0"/>
              </a:rPr>
              <a:t>съхранява</a:t>
            </a:r>
            <a:r>
              <a:rPr lang="ru-RU" sz="2000" dirty="0">
                <a:latin typeface="Segoe UI Semibold" panose="020B0702040204020203" pitchFamily="34" charset="0"/>
              </a:rPr>
              <a:t> в </a:t>
            </a:r>
            <a:r>
              <a:rPr lang="ru-RU" sz="2000" dirty="0" err="1">
                <a:latin typeface="Segoe UI Semibold" panose="020B0702040204020203" pitchFamily="34" charset="0"/>
              </a:rPr>
              <a:t>затворени</a:t>
            </a:r>
            <a:r>
              <a:rPr lang="ru-RU" sz="2000" dirty="0">
                <a:latin typeface="Segoe UI Semibold" panose="020B0702040204020203" pitchFamily="34" charset="0"/>
              </a:rPr>
              <a:t> </a:t>
            </a:r>
            <a:r>
              <a:rPr lang="ru-RU" sz="2000" dirty="0" smtClean="0">
                <a:latin typeface="Segoe UI Semibold" panose="020B0702040204020203" pitchFamily="34" charset="0"/>
              </a:rPr>
              <a:t>помещения </a:t>
            </a:r>
            <a:r>
              <a:rPr lang="ru-RU" sz="2000" dirty="0">
                <a:latin typeface="Segoe UI Semibold" panose="020B0702040204020203" pitchFamily="34" charset="0"/>
              </a:rPr>
              <a:t>(</a:t>
            </a:r>
            <a:r>
              <a:rPr lang="ru-RU" sz="2000" dirty="0" err="1">
                <a:latin typeface="Segoe UI Semibold" panose="020B0702040204020203" pitchFamily="34" charset="0"/>
              </a:rPr>
              <a:t>въглероден</a:t>
            </a:r>
            <a:r>
              <a:rPr lang="ru-RU" sz="2000" dirty="0">
                <a:latin typeface="Segoe UI Semibold" panose="020B0702040204020203" pitchFamily="34" charset="0"/>
              </a:rPr>
              <a:t> окис, </a:t>
            </a:r>
            <a:r>
              <a:rPr lang="ru-RU" sz="2000" dirty="0" err="1">
                <a:latin typeface="Segoe UI Semibold" panose="020B0702040204020203" pitchFamily="34" charset="0"/>
              </a:rPr>
              <a:t>алдехиди</a:t>
            </a:r>
            <a:r>
              <a:rPr lang="ru-RU" sz="2000" dirty="0">
                <a:latin typeface="Segoe UI Semibold" panose="020B0702040204020203" pitchFamily="34" charset="0"/>
              </a:rPr>
              <a:t>)</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ru-RU" sz="2000" dirty="0" err="1" smtClean="0">
                <a:latin typeface="Segoe UI Semibold" panose="020B0702040204020203" pitchFamily="34" charset="0"/>
              </a:rPr>
              <a:t>Вентилация</a:t>
            </a:r>
            <a:r>
              <a:rPr lang="ru-RU" sz="2000" dirty="0" smtClean="0">
                <a:latin typeface="Segoe UI Semibold" panose="020B0702040204020203" pitchFamily="34" charset="0"/>
              </a:rPr>
              <a:t> на склада </a:t>
            </a:r>
            <a:r>
              <a:rPr lang="ru-RU" sz="2000" dirty="0" err="1" smtClean="0">
                <a:latin typeface="Segoe UI Semibold" panose="020B0702040204020203" pitchFamily="34" charset="0"/>
              </a:rPr>
              <a:t>преди</a:t>
            </a:r>
            <a:r>
              <a:rPr lang="ru-RU" sz="2000" dirty="0" smtClean="0">
                <a:latin typeface="Segoe UI Semibold" panose="020B0702040204020203" pitchFamily="34" charset="0"/>
              </a:rPr>
              <a:t> да </a:t>
            </a:r>
            <a:r>
              <a:rPr lang="ru-RU" sz="2000" dirty="0" err="1" smtClean="0">
                <a:latin typeface="Segoe UI Semibold" panose="020B0702040204020203" pitchFamily="34" charset="0"/>
              </a:rPr>
              <a:t>влизане</a:t>
            </a:r>
            <a:r>
              <a:rPr lang="da-DK" sz="2000" dirty="0" smtClean="0">
                <a:latin typeface="Segoe UI Semibold" panose="020B0702040204020203" pitchFamily="34" charset="0"/>
              </a:rPr>
              <a:t>.</a:t>
            </a:r>
          </a:p>
          <a:p>
            <a:pPr marL="863600" lvl="1" indent="-342900">
              <a:spcBef>
                <a:spcPts val="600"/>
              </a:spcBef>
              <a:spcAft>
                <a:spcPts val="600"/>
              </a:spcAft>
              <a:buFontTx/>
              <a:buChar char="-"/>
            </a:pPr>
            <a:r>
              <a:rPr lang="bg-BG" sz="2000" dirty="0" err="1" smtClean="0">
                <a:latin typeface="Segoe UI Semibold" panose="020B0702040204020203" pitchFamily="34" charset="0"/>
              </a:rPr>
              <a:t>Запрашаване</a:t>
            </a:r>
            <a:r>
              <a:rPr lang="bg-BG" sz="2000" dirty="0" smtClean="0">
                <a:latin typeface="Segoe UI Semibold" panose="020B0702040204020203" pitchFamily="34" charset="0"/>
              </a:rPr>
              <a:t> по време на работата с биомаса</a:t>
            </a:r>
            <a:r>
              <a:rPr lang="da-DK" sz="2000" dirty="0" smtClean="0">
                <a:latin typeface="Segoe UI Semibold" panose="020B0702040204020203" pitchFamily="34" charset="0"/>
              </a:rPr>
              <a:t> </a:t>
            </a:r>
            <a:endParaRPr lang="bg-BG"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Вдишването на прах е много нездравословно за дихателните органи</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ru-RU" sz="2000" dirty="0" err="1">
                <a:latin typeface="Segoe UI Semibold" panose="020B0702040204020203" pitchFamily="34" charset="0"/>
              </a:rPr>
              <a:t>Прахът</a:t>
            </a:r>
            <a:r>
              <a:rPr lang="ru-RU" sz="2000" dirty="0">
                <a:latin typeface="Segoe UI Semibold" panose="020B0702040204020203" pitchFamily="34" charset="0"/>
              </a:rPr>
              <a:t> </a:t>
            </a:r>
            <a:r>
              <a:rPr lang="ru-RU" sz="2000" dirty="0" err="1">
                <a:latin typeface="Segoe UI Semibold" panose="020B0702040204020203" pitchFamily="34" charset="0"/>
              </a:rPr>
              <a:t>може</a:t>
            </a:r>
            <a:r>
              <a:rPr lang="ru-RU" sz="2000" dirty="0">
                <a:latin typeface="Segoe UI Semibold" panose="020B0702040204020203" pitchFamily="34" charset="0"/>
              </a:rPr>
              <a:t> да </a:t>
            </a:r>
            <a:r>
              <a:rPr lang="ru-RU" sz="2000" dirty="0" err="1">
                <a:latin typeface="Segoe UI Semibold" panose="020B0702040204020203" pitchFamily="34" charset="0"/>
              </a:rPr>
              <a:t>образува</a:t>
            </a:r>
            <a:r>
              <a:rPr lang="ru-RU" sz="2000" dirty="0">
                <a:latin typeface="Segoe UI Semibold" panose="020B0702040204020203" pitchFamily="34" charset="0"/>
              </a:rPr>
              <a:t> </a:t>
            </a:r>
            <a:r>
              <a:rPr lang="ru-RU" sz="2000" dirty="0" err="1">
                <a:latin typeface="Segoe UI Semibold" panose="020B0702040204020203" pitchFamily="34" charset="0"/>
              </a:rPr>
              <a:t>взривоопасна</a:t>
            </a:r>
            <a:r>
              <a:rPr lang="ru-RU" sz="2000" dirty="0">
                <a:latin typeface="Segoe UI Semibold" panose="020B0702040204020203" pitchFamily="34" charset="0"/>
              </a:rPr>
              <a:t> </a:t>
            </a:r>
            <a:r>
              <a:rPr lang="ru-RU" sz="2000" dirty="0" smtClean="0">
                <a:latin typeface="Segoe UI Semibold" panose="020B0702040204020203" pitchFamily="34" charset="0"/>
              </a:rPr>
              <a:t>среда </a:t>
            </a:r>
            <a:r>
              <a:rPr lang="da-DK" sz="2000" dirty="0" smtClean="0">
                <a:latin typeface="Segoe UI Semibold" panose="020B0702040204020203" pitchFamily="34" charset="0"/>
              </a:rPr>
              <a:t>(</a:t>
            </a:r>
            <a:r>
              <a:rPr lang="bg-BG" sz="2000" dirty="0" err="1" smtClean="0">
                <a:latin typeface="Segoe UI Semibold" panose="020B0702040204020203" pitchFamily="34" charset="0"/>
              </a:rPr>
              <a:t>прахова</a:t>
            </a:r>
            <a:r>
              <a:rPr lang="bg-BG" sz="2000" dirty="0" smtClean="0">
                <a:latin typeface="Segoe UI Semibold" panose="020B0702040204020203" pitchFamily="34" charset="0"/>
              </a:rPr>
              <a:t> експлозия</a:t>
            </a:r>
            <a:r>
              <a:rPr lang="da-DK" sz="2000" dirty="0" smtClean="0">
                <a:latin typeface="Segoe UI Semibold" panose="020B0702040204020203" pitchFamily="34" charset="0"/>
              </a:rPr>
              <a:t>)</a:t>
            </a:r>
          </a:p>
          <a:p>
            <a:pPr marL="1385888" lvl="2" indent="-342900">
              <a:spcBef>
                <a:spcPts val="600"/>
              </a:spcBef>
              <a:spcAft>
                <a:spcPts val="600"/>
              </a:spcAft>
              <a:buFontTx/>
              <a:buChar char="-"/>
            </a:pPr>
            <a:r>
              <a:rPr lang="bg-BG" sz="2000" dirty="0" smtClean="0">
                <a:latin typeface="Segoe UI Semibold" panose="020B0702040204020203" pitchFamily="34" charset="0"/>
              </a:rPr>
              <a:t>Да се носят маски и да се избягва открит огън в прашни зони.</a:t>
            </a:r>
            <a:endParaRPr lang="da-DK" sz="2000" dirty="0" smtClean="0">
              <a:latin typeface="Segoe UI Semibold" panose="020B0702040204020203" pitchFamily="34" charset="0"/>
            </a:endParaRPr>
          </a:p>
          <a:p>
            <a:pPr marL="1385888" lvl="2" indent="-342900">
              <a:spcBef>
                <a:spcPts val="600"/>
              </a:spcBef>
              <a:spcAft>
                <a:spcPts val="600"/>
              </a:spcAft>
              <a:buFontTx/>
              <a:buChar char="-"/>
            </a:pPr>
            <a:endParaRPr lang="da-DK" sz="2000" dirty="0" smtClean="0">
              <a:latin typeface="Segoe UI Semibold" panose="020B0702040204020203" pitchFamily="34" charset="0"/>
            </a:endParaRPr>
          </a:p>
        </p:txBody>
      </p:sp>
    </p:spTree>
    <p:extLst>
      <p:ext uri="{BB962C8B-B14F-4D97-AF65-F5344CB8AC3E}">
        <p14:creationId xmlns:p14="http://schemas.microsoft.com/office/powerpoint/2010/main" val="3461998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Контрол на качеството</a:t>
            </a:r>
            <a:endParaRPr lang="en-US" sz="3200" dirty="0" smtClean="0">
              <a:solidFill>
                <a:srgbClr val="006633"/>
              </a:solidFill>
              <a:latin typeface="Segoe UI" pitchFamily="34" charset="0"/>
              <a:ea typeface="Segoe UI" pitchFamily="34" charset="0"/>
              <a:cs typeface="Segoe UI" pitchFamily="34" charset="0"/>
            </a:endParaRPr>
          </a:p>
        </p:txBody>
      </p:sp>
      <p:sp>
        <p:nvSpPr>
          <p:cNvPr id="5" name="TextBox 4"/>
          <p:cNvSpPr txBox="1"/>
          <p:nvPr/>
        </p:nvSpPr>
        <p:spPr>
          <a:xfrm>
            <a:off x="348556" y="1404367"/>
            <a:ext cx="9996288" cy="4555093"/>
          </a:xfrm>
          <a:prstGeom prst="rect">
            <a:avLst/>
          </a:prstGeom>
          <a:noFill/>
        </p:spPr>
        <p:txBody>
          <a:bodyPr wrap="square" rtlCol="0">
            <a:spAutoFit/>
          </a:bodyPr>
          <a:lstStyle/>
          <a:p>
            <a:pPr marL="342900" indent="-342900">
              <a:spcBef>
                <a:spcPts val="600"/>
              </a:spcBef>
              <a:spcAft>
                <a:spcPts val="600"/>
              </a:spcAft>
              <a:buFontTx/>
              <a:buChar char="-"/>
            </a:pPr>
            <a:r>
              <a:rPr lang="bg-BG" sz="2000" dirty="0" smtClean="0">
                <a:latin typeface="Segoe UI Semibold" panose="020B0702040204020203" pitchFamily="34" charset="0"/>
              </a:rPr>
              <a:t>Стандарти за твърди </a:t>
            </a:r>
            <a:r>
              <a:rPr lang="bg-BG" sz="2000" dirty="0" err="1" smtClean="0">
                <a:latin typeface="Segoe UI Semibold" panose="020B0702040204020203" pitchFamily="34" charset="0"/>
              </a:rPr>
              <a:t>биогорива</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da-DK" sz="2000" dirty="0" smtClean="0">
                <a:latin typeface="Segoe UI Semibold" panose="020B0702040204020203" pitchFamily="34" charset="0"/>
              </a:rPr>
              <a:t>EN 14961: </a:t>
            </a:r>
            <a:r>
              <a:rPr lang="bg-BG" sz="2000" dirty="0" smtClean="0">
                <a:latin typeface="Segoe UI Semibold" panose="020B0702040204020203" pitchFamily="34" charset="0"/>
              </a:rPr>
              <a:t>Техническа спецификация</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da-DK" sz="2000" dirty="0" smtClean="0">
                <a:latin typeface="Segoe UI Semibold" panose="020B0702040204020203" pitchFamily="34" charset="0"/>
              </a:rPr>
              <a:t>EN 15234: </a:t>
            </a:r>
            <a:r>
              <a:rPr lang="bg-BG" sz="2000" dirty="0" smtClean="0">
                <a:latin typeface="Segoe UI Semibold" panose="020B0702040204020203" pitchFamily="34" charset="0"/>
              </a:rPr>
              <a:t>Осигуряване на качеството</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Размер, форма</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Механична издръжливост</a:t>
            </a:r>
            <a:r>
              <a:rPr lang="da-DK" sz="2000" dirty="0" smtClean="0">
                <a:latin typeface="Segoe UI Semibold" panose="020B0702040204020203" pitchFamily="34" charset="0"/>
              </a:rPr>
              <a:t>(fines and dust formation during handling)</a:t>
            </a:r>
          </a:p>
          <a:p>
            <a:pPr marL="863600" lvl="1" indent="-342900">
              <a:spcBef>
                <a:spcPts val="600"/>
              </a:spcBef>
              <a:spcAft>
                <a:spcPts val="600"/>
              </a:spcAft>
              <a:buFontTx/>
              <a:buChar char="-"/>
            </a:pPr>
            <a:r>
              <a:rPr lang="bg-BG" sz="2000" dirty="0" smtClean="0">
                <a:latin typeface="Segoe UI Semibold" panose="020B0702040204020203" pitchFamily="34" charset="0"/>
              </a:rPr>
              <a:t>Влажност</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Обемна плътност</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Отоплителна стойност</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Състав на пепелта</a:t>
            </a:r>
            <a:r>
              <a:rPr lang="da-DK" sz="2000" dirty="0" smtClean="0">
                <a:latin typeface="Segoe UI Semibold" panose="020B0702040204020203" pitchFamily="34" charset="0"/>
              </a:rPr>
              <a:t>/ </a:t>
            </a:r>
            <a:r>
              <a:rPr lang="ru-RU" sz="2000" dirty="0">
                <a:latin typeface="Segoe UI Semibold" panose="020B0702040204020203" pitchFamily="34" charset="0"/>
              </a:rPr>
              <a:t>поведение на пепел при </a:t>
            </a:r>
            <a:r>
              <a:rPr lang="ru-RU" sz="2000" dirty="0" err="1">
                <a:latin typeface="Segoe UI Semibold" panose="020B0702040204020203" pitchFamily="34" charset="0"/>
              </a:rPr>
              <a:t>стапяне</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Схеми на сертифициране на </a:t>
            </a:r>
            <a:r>
              <a:rPr lang="bg-BG" sz="2000" dirty="0" err="1" smtClean="0">
                <a:latin typeface="Segoe UI Semibold" panose="020B0702040204020203" pitchFamily="34" charset="0"/>
              </a:rPr>
              <a:t>пелети</a:t>
            </a:r>
            <a:r>
              <a:rPr lang="da-DK" sz="2000" dirty="0" smtClean="0">
                <a:latin typeface="Segoe UI Semibold" panose="020B0702040204020203" pitchFamily="34" charset="0"/>
              </a:rPr>
              <a:t>/</a:t>
            </a:r>
            <a:r>
              <a:rPr lang="bg-BG" sz="2000" dirty="0" smtClean="0">
                <a:latin typeface="Segoe UI Semibold" panose="020B0702040204020203" pitchFamily="34" charset="0"/>
              </a:rPr>
              <a:t>брикети</a:t>
            </a:r>
            <a:r>
              <a:rPr lang="da-DK" sz="2000" dirty="0" smtClean="0">
                <a:latin typeface="Segoe UI Semibold" panose="020B0702040204020203" pitchFamily="34" charset="0"/>
              </a:rPr>
              <a:t> </a:t>
            </a:r>
            <a:r>
              <a:rPr lang="bg-BG" sz="2000" dirty="0" err="1" smtClean="0">
                <a:latin typeface="Segoe UI Semibold" panose="020B0702040204020203" pitchFamily="34" charset="0"/>
              </a:rPr>
              <a:t>напр</a:t>
            </a:r>
            <a:r>
              <a:rPr lang="da-DK" sz="2000" dirty="0" smtClean="0">
                <a:latin typeface="Segoe UI Semibold" panose="020B0702040204020203" pitchFamily="34" charset="0"/>
              </a:rPr>
              <a:t>. EN-</a:t>
            </a:r>
            <a:r>
              <a:rPr lang="bg-BG" sz="2000" dirty="0" smtClean="0">
                <a:latin typeface="Segoe UI Semibold" panose="020B0702040204020203" pitchFamily="34" charset="0"/>
              </a:rPr>
              <a:t>плюс</a:t>
            </a:r>
            <a:r>
              <a:rPr lang="da-DK" sz="2000" dirty="0" smtClean="0">
                <a:latin typeface="Segoe UI Semibold" panose="020B0702040204020203" pitchFamily="34" charset="0"/>
              </a:rPr>
              <a:t> </a:t>
            </a:r>
            <a:r>
              <a:rPr lang="bg-BG" sz="2000" dirty="0" smtClean="0">
                <a:latin typeface="Segoe UI Semibold" panose="020B0702040204020203" pitchFamily="34" charset="0"/>
              </a:rPr>
              <a:t>сертификат</a:t>
            </a:r>
            <a:endParaRPr lang="da-DK" sz="2000" dirty="0" smtClean="0">
              <a:latin typeface="Segoe UI Semibold" panose="020B0702040204020203" pitchFamily="34" charset="0"/>
            </a:endParaRPr>
          </a:p>
        </p:txBody>
      </p:sp>
    </p:spTree>
    <p:extLst>
      <p:ext uri="{BB962C8B-B14F-4D97-AF65-F5344CB8AC3E}">
        <p14:creationId xmlns:p14="http://schemas.microsoft.com/office/powerpoint/2010/main" val="14340372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Общ преглед</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534988" y="1900819"/>
            <a:ext cx="9623425" cy="5192180"/>
          </a:xfrm>
        </p:spPr>
        <p:txBody>
          <a:bodyPr/>
          <a:lstStyle/>
          <a:p>
            <a:pPr marL="0" indent="0">
              <a:buNone/>
            </a:pPr>
            <a:r>
              <a:rPr lang="en-US" sz="1800" dirty="0" smtClean="0"/>
              <a:t>	</a:t>
            </a:r>
          </a:p>
        </p:txBody>
      </p:sp>
      <p:sp>
        <p:nvSpPr>
          <p:cNvPr id="2" name="TextBox 1"/>
          <p:cNvSpPr txBox="1"/>
          <p:nvPr/>
        </p:nvSpPr>
        <p:spPr>
          <a:xfrm>
            <a:off x="515144" y="1260351"/>
            <a:ext cx="9996288" cy="6247864"/>
          </a:xfrm>
          <a:prstGeom prst="rect">
            <a:avLst/>
          </a:prstGeom>
          <a:noFill/>
        </p:spPr>
        <p:txBody>
          <a:bodyPr wrap="square" rtlCol="0">
            <a:spAutoFit/>
          </a:bodyPr>
          <a:lstStyle/>
          <a:p>
            <a:pPr marL="342900" indent="-342900">
              <a:spcBef>
                <a:spcPts val="600"/>
              </a:spcBef>
              <a:spcAft>
                <a:spcPts val="600"/>
              </a:spcAft>
              <a:buFontTx/>
              <a:buChar char="-"/>
            </a:pPr>
            <a:r>
              <a:rPr lang="bg-BG" sz="2000" dirty="0" smtClean="0">
                <a:latin typeface="Segoe UI Semibold" panose="020B0702040204020203" pitchFamily="34" charset="0"/>
              </a:rPr>
              <a:t>Твърди биогорива</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Суровина</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Дърва</a:t>
            </a:r>
            <a:endParaRPr lang="da-DK" sz="2000" dirty="0" smtClean="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Селскостопански отпадъци</a:t>
            </a:r>
            <a:endParaRPr lang="da-DK" sz="2000" dirty="0">
              <a:latin typeface="Segoe UI Semibold" panose="020B0702040204020203" pitchFamily="34" charset="0"/>
            </a:endParaRPr>
          </a:p>
          <a:p>
            <a:pPr marL="1385888" lvl="2" indent="-342900">
              <a:spcBef>
                <a:spcPts val="600"/>
              </a:spcBef>
              <a:spcAft>
                <a:spcPts val="600"/>
              </a:spcAft>
              <a:buFontTx/>
              <a:buChar char="-"/>
            </a:pPr>
            <a:r>
              <a:rPr lang="bg-BG" sz="2000" dirty="0" smtClean="0">
                <a:latin typeface="Segoe UI Semibold" panose="020B0702040204020203" pitchFamily="34" charset="0"/>
              </a:rPr>
              <a:t>Енергийни растения</a:t>
            </a:r>
            <a:endParaRPr lang="da-DK" sz="2000" dirty="0" smtClean="0">
              <a:latin typeface="Segoe UI Semibold" panose="020B0702040204020203" pitchFamily="34" charset="0"/>
            </a:endParaRPr>
          </a:p>
          <a:p>
            <a:pPr marL="342900" indent="-342900">
              <a:spcBef>
                <a:spcPts val="600"/>
              </a:spcBef>
              <a:spcAft>
                <a:spcPts val="600"/>
              </a:spcAft>
              <a:buFontTx/>
              <a:buChar char="-"/>
            </a:pPr>
            <a:r>
              <a:rPr lang="ru-RU" sz="2000" dirty="0">
                <a:latin typeface="Segoe UI Semibold" panose="020B0702040204020203" pitchFamily="34" charset="0"/>
              </a:rPr>
              <a:t>Логистика на биомаса и вериги за </a:t>
            </a:r>
            <a:r>
              <a:rPr lang="ru-RU" sz="2000" dirty="0" smtClean="0">
                <a:latin typeface="Segoe UI Semibold" panose="020B0702040204020203" pitchFamily="34" charset="0"/>
              </a:rPr>
              <a:t>доставка </a:t>
            </a:r>
            <a:r>
              <a:rPr lang="da-DK" sz="2000" dirty="0" smtClean="0">
                <a:latin typeface="Segoe UI Semibold" panose="020B0702040204020203" pitchFamily="34" charset="0"/>
              </a:rPr>
              <a:t>(</a:t>
            </a:r>
            <a:r>
              <a:rPr lang="bg-BG" sz="2000" dirty="0" smtClean="0">
                <a:latin typeface="Segoe UI Semibold" panose="020B0702040204020203" pitchFamily="34" charset="0"/>
              </a:rPr>
              <a:t>прибиране</a:t>
            </a:r>
            <a:r>
              <a:rPr lang="da-DK" sz="2000" dirty="0" smtClean="0">
                <a:latin typeface="Segoe UI Semibold" panose="020B0702040204020203" pitchFamily="34" charset="0"/>
              </a:rPr>
              <a:t>, </a:t>
            </a:r>
            <a:r>
              <a:rPr lang="bg-BG" sz="2000" dirty="0" smtClean="0">
                <a:latin typeface="Segoe UI Semibold" panose="020B0702040204020203" pitchFamily="34" charset="0"/>
              </a:rPr>
              <a:t>обработка и съхранение)</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Дървесна биомаса</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Селскостопанска биомаса</a:t>
            </a:r>
            <a:r>
              <a:rPr lang="da-DK" sz="2000" dirty="0" smtClean="0">
                <a:latin typeface="Segoe UI Semibold" panose="020B0702040204020203" pitchFamily="34" charset="0"/>
              </a:rPr>
              <a:t>s</a:t>
            </a:r>
          </a:p>
          <a:p>
            <a:pPr marL="863600" lvl="1" indent="-342900">
              <a:spcBef>
                <a:spcPts val="600"/>
              </a:spcBef>
              <a:spcAft>
                <a:spcPts val="600"/>
              </a:spcAft>
              <a:buFontTx/>
              <a:buChar char="-"/>
            </a:pPr>
            <a:r>
              <a:rPr lang="bg-BG" sz="2000" dirty="0" smtClean="0">
                <a:latin typeface="Segoe UI Semibold" panose="020B0702040204020203" pitchFamily="34" charset="0"/>
              </a:rPr>
              <a:t>Сигурност на доставките</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latin typeface="Segoe UI Semibold" panose="020B0702040204020203" pitchFamily="34" charset="0"/>
              </a:rPr>
              <a:t>Контрол на качеството и стандартизация</a:t>
            </a:r>
            <a:endParaRPr lang="da-DK" sz="2000" dirty="0" smtClean="0">
              <a:latin typeface="Segoe UI Semibold" panose="020B0702040204020203" pitchFamily="34" charset="0"/>
            </a:endParaRPr>
          </a:p>
          <a:p>
            <a:pPr marL="863600" lvl="1" indent="-342900">
              <a:spcBef>
                <a:spcPts val="600"/>
              </a:spcBef>
              <a:spcAft>
                <a:spcPts val="600"/>
              </a:spcAft>
              <a:buFontTx/>
              <a:buChar char="-"/>
            </a:pPr>
            <a:r>
              <a:rPr lang="bg-BG" sz="2000" dirty="0" smtClean="0">
                <a:solidFill>
                  <a:srgbClr val="FF0000"/>
                </a:solidFill>
                <a:latin typeface="Segoe UI Semibold" panose="020B0702040204020203" pitchFamily="34" charset="0"/>
              </a:rPr>
              <a:t>Моделиране на веригата за доставка на биомаса</a:t>
            </a:r>
            <a:endParaRPr lang="da-DK" sz="2000" dirty="0" smtClean="0">
              <a:solidFill>
                <a:srgbClr val="FF0000"/>
              </a:solidFill>
              <a:latin typeface="Segoe UI Semibold" panose="020B0702040204020203" pitchFamily="34" charset="0"/>
            </a:endParaRPr>
          </a:p>
          <a:p>
            <a:pPr marL="342900" indent="-342900">
              <a:spcBef>
                <a:spcPts val="600"/>
              </a:spcBef>
              <a:spcAft>
                <a:spcPts val="600"/>
              </a:spcAft>
              <a:buFontTx/>
              <a:buChar char="-"/>
            </a:pPr>
            <a:r>
              <a:rPr lang="bg-BG" sz="2000" dirty="0" smtClean="0">
                <a:latin typeface="Segoe UI Semibold" panose="020B0702040204020203" pitchFamily="34" charset="0"/>
              </a:rPr>
              <a:t>Добри практики</a:t>
            </a:r>
            <a:endParaRPr lang="da-DK" sz="2000" dirty="0" smtClean="0">
              <a:latin typeface="Segoe UI Semibold" panose="020B0702040204020203" pitchFamily="34" charset="0"/>
            </a:endParaRPr>
          </a:p>
          <a:p>
            <a:pPr marL="863600" lvl="1" indent="-342900">
              <a:spcBef>
                <a:spcPts val="600"/>
              </a:spcBef>
              <a:spcAft>
                <a:spcPts val="600"/>
              </a:spcAft>
              <a:buFontTx/>
              <a:buChar char="-"/>
            </a:pPr>
            <a:endParaRPr lang="da-DK" sz="2000" dirty="0" smtClean="0">
              <a:latin typeface="Segoe UI Semibold" panose="020B0702040204020203" pitchFamily="34" charset="0"/>
            </a:endParaRPr>
          </a:p>
        </p:txBody>
      </p:sp>
    </p:spTree>
    <p:extLst>
      <p:ext uri="{BB962C8B-B14F-4D97-AF65-F5344CB8AC3E}">
        <p14:creationId xmlns:p14="http://schemas.microsoft.com/office/powerpoint/2010/main" val="1330375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pPr algn="l" eaLnBrk="1" hangingPunct="1"/>
            <a:r>
              <a:rPr lang="ru-RU" sz="3200" dirty="0" err="1" smtClean="0">
                <a:solidFill>
                  <a:srgbClr val="006633"/>
                </a:solidFill>
                <a:latin typeface="Segoe UI" pitchFamily="34" charset="0"/>
                <a:ea typeface="Segoe UI" pitchFamily="34" charset="0"/>
                <a:cs typeface="Segoe UI" pitchFamily="34" charset="0"/>
              </a:rPr>
              <a:t>Моделиране</a:t>
            </a:r>
            <a:r>
              <a:rPr lang="ru-RU" sz="3200" dirty="0" smtClean="0">
                <a:solidFill>
                  <a:srgbClr val="006633"/>
                </a:solidFill>
                <a:latin typeface="Segoe UI" pitchFamily="34" charset="0"/>
                <a:ea typeface="Segoe UI" pitchFamily="34" charset="0"/>
                <a:cs typeface="Segoe UI" pitchFamily="34" charset="0"/>
              </a:rPr>
              <a:t> на вериги за доставка на </a:t>
            </a:r>
            <a:r>
              <a:rPr lang="ru-RU" sz="3200" dirty="0" err="1" smtClean="0">
                <a:solidFill>
                  <a:srgbClr val="006633"/>
                </a:solidFill>
                <a:latin typeface="Segoe UI" pitchFamily="34" charset="0"/>
                <a:ea typeface="Segoe UI" pitchFamily="34" charset="0"/>
                <a:cs typeface="Segoe UI" pitchFamily="34" charset="0"/>
              </a:rPr>
              <a:t>биомаса</a:t>
            </a:r>
            <a:endParaRPr lang="en-US" sz="3200" dirty="0" smtClean="0">
              <a:solidFill>
                <a:srgbClr val="006633"/>
              </a:solidFill>
              <a:latin typeface="Segoe UI" pitchFamily="34" charset="0"/>
              <a:ea typeface="Segoe UI" pitchFamily="34" charset="0"/>
              <a:cs typeface="Segoe UI" pitchFamily="34" charset="0"/>
            </a:endParaRPr>
          </a:p>
        </p:txBody>
      </p:sp>
      <p:pic>
        <p:nvPicPr>
          <p:cNvPr id="2" name="Picture 1"/>
          <p:cNvPicPr>
            <a:picLocks noChangeAspect="1"/>
          </p:cNvPicPr>
          <p:nvPr/>
        </p:nvPicPr>
        <p:blipFill>
          <a:blip r:embed="rId3"/>
          <a:stretch>
            <a:fillRect/>
          </a:stretch>
        </p:blipFill>
        <p:spPr>
          <a:xfrm>
            <a:off x="1890316" y="2196455"/>
            <a:ext cx="4486275" cy="3371850"/>
          </a:xfrm>
          <a:prstGeom prst="rect">
            <a:avLst/>
          </a:prstGeom>
        </p:spPr>
      </p:pic>
    </p:spTree>
    <p:extLst>
      <p:ext uri="{BB962C8B-B14F-4D97-AF65-F5344CB8AC3E}">
        <p14:creationId xmlns:p14="http://schemas.microsoft.com/office/powerpoint/2010/main" val="42570974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621023" y="300011"/>
            <a:ext cx="8854069" cy="1349667"/>
          </a:xfrm>
        </p:spPr>
        <p:txBody>
          <a:bodyPr/>
          <a:lstStyle/>
          <a:p>
            <a:pPr eaLnBrk="1" hangingPunct="1">
              <a:spcBef>
                <a:spcPct val="0"/>
              </a:spcBef>
            </a:pPr>
            <a:r>
              <a:rPr lang="bg-BG" sz="3200" dirty="0" smtClean="0">
                <a:solidFill>
                  <a:srgbClr val="006633"/>
                </a:solidFill>
                <a:latin typeface="Segoe UI" pitchFamily="34" charset="0"/>
                <a:ea typeface="Segoe UI" pitchFamily="34" charset="0"/>
                <a:cs typeface="Segoe UI" pitchFamily="34" charset="0"/>
              </a:rPr>
              <a:t>Логистика на биомаса - предизвикателства</a:t>
            </a:r>
            <a:endParaRPr lang="da-DK" sz="3200" dirty="0">
              <a:solidFill>
                <a:srgbClr val="006633"/>
              </a:solidFill>
              <a:latin typeface="Segoe UI" pitchFamily="34" charset="0"/>
              <a:ea typeface="Segoe UI" pitchFamily="34" charset="0"/>
              <a:cs typeface="Segoe UI" pitchFamily="34" charset="0"/>
            </a:endParaRPr>
          </a:p>
        </p:txBody>
      </p:sp>
      <p:sp>
        <p:nvSpPr>
          <p:cNvPr id="11" name="Text Placeholder 1"/>
          <p:cNvSpPr>
            <a:spLocks noGrp="1"/>
          </p:cNvSpPr>
          <p:nvPr>
            <p:ph type="body" sz="quarter" idx="12"/>
          </p:nvPr>
        </p:nvSpPr>
        <p:spPr>
          <a:xfrm>
            <a:off x="162124" y="1332359"/>
            <a:ext cx="9411280" cy="6037171"/>
          </a:xfrm>
        </p:spPr>
        <p:txBody>
          <a:bodyPr/>
          <a:lstStyle/>
          <a:p>
            <a:pPr marL="0" indent="0">
              <a:buNone/>
            </a:pPr>
            <a:r>
              <a:rPr lang="bg-BG" altLang="da-DK" b="1" dirty="0" smtClean="0"/>
              <a:t>Предизвикателства</a:t>
            </a:r>
            <a:endParaRPr lang="en-US" altLang="da-DK" b="1" dirty="0" smtClean="0"/>
          </a:p>
          <a:p>
            <a:r>
              <a:rPr lang="bg-BG" altLang="da-DK" dirty="0" smtClean="0"/>
              <a:t>Различни типове биомаса</a:t>
            </a:r>
            <a:endParaRPr lang="en-US" altLang="da-DK" dirty="0" smtClean="0"/>
          </a:p>
          <a:p>
            <a:r>
              <a:rPr lang="bg-BG" altLang="da-DK" dirty="0" smtClean="0"/>
              <a:t>Сезонни промени </a:t>
            </a:r>
            <a:r>
              <a:rPr lang="en-US" altLang="da-DK" dirty="0" smtClean="0"/>
              <a:t>(</a:t>
            </a:r>
            <a:r>
              <a:rPr lang="bg-BG" altLang="da-DK" dirty="0" smtClean="0"/>
              <a:t>количество </a:t>
            </a:r>
            <a:r>
              <a:rPr lang="en-US" altLang="da-DK" dirty="0" smtClean="0"/>
              <a:t>&amp; </a:t>
            </a:r>
            <a:r>
              <a:rPr lang="bg-BG" altLang="da-DK" dirty="0" smtClean="0"/>
              <a:t>качество</a:t>
            </a:r>
            <a:r>
              <a:rPr lang="en-US" altLang="da-DK" dirty="0" smtClean="0"/>
              <a:t>)</a:t>
            </a:r>
          </a:p>
          <a:p>
            <a:r>
              <a:rPr lang="bg-BG" altLang="da-DK" dirty="0" smtClean="0"/>
              <a:t>Ограничено време на съхранение </a:t>
            </a:r>
            <a:r>
              <a:rPr lang="en-US" altLang="da-DK" dirty="0" smtClean="0"/>
              <a:t>(</a:t>
            </a:r>
            <a:r>
              <a:rPr lang="bg-BG" altLang="da-DK" dirty="0" smtClean="0"/>
              <a:t>гниене</a:t>
            </a:r>
            <a:r>
              <a:rPr lang="en-US" altLang="da-DK" dirty="0" smtClean="0"/>
              <a:t>)</a:t>
            </a:r>
          </a:p>
          <a:p>
            <a:r>
              <a:rPr lang="bg-BG" altLang="da-DK" dirty="0" smtClean="0"/>
              <a:t>Ниска обемна плътност</a:t>
            </a:r>
            <a:endParaRPr lang="en-US" altLang="da-DK" dirty="0" smtClean="0"/>
          </a:p>
          <a:p>
            <a:pPr marL="0" indent="0">
              <a:buNone/>
            </a:pPr>
            <a:endParaRPr lang="en-US" altLang="da-DK" dirty="0" smtClean="0"/>
          </a:p>
          <a:p>
            <a:pPr marL="0" indent="0">
              <a:buNone/>
            </a:pPr>
            <a:r>
              <a:rPr lang="bg-BG" altLang="da-DK" b="1" dirty="0" smtClean="0"/>
              <a:t>Управление на снабдителната верига с цел</a:t>
            </a:r>
            <a:r>
              <a:rPr lang="en-US" altLang="da-DK" b="1" dirty="0" smtClean="0"/>
              <a:t>…</a:t>
            </a:r>
            <a:endParaRPr lang="en-US" altLang="da-DK" b="1" dirty="0"/>
          </a:p>
          <a:p>
            <a:r>
              <a:rPr lang="bg-BG" altLang="da-DK" dirty="0" smtClean="0"/>
              <a:t>Наличност в точното време</a:t>
            </a:r>
          </a:p>
          <a:p>
            <a:r>
              <a:rPr lang="bg-BG" altLang="da-DK" dirty="0" smtClean="0"/>
              <a:t>На точните количества</a:t>
            </a:r>
            <a:endParaRPr lang="en-US" altLang="da-DK" dirty="0"/>
          </a:p>
          <a:p>
            <a:r>
              <a:rPr lang="bg-BG" altLang="da-DK" dirty="0" smtClean="0"/>
              <a:t>С необходимото качество</a:t>
            </a:r>
          </a:p>
          <a:p>
            <a:endParaRPr lang="bg-BG" altLang="da-DK" dirty="0" smtClean="0"/>
          </a:p>
          <a:p>
            <a:pPr marL="0" indent="0">
              <a:buNone/>
            </a:pPr>
            <a:endParaRPr lang="en-US" altLang="da-DK" dirty="0" smtClean="0"/>
          </a:p>
          <a:p>
            <a:pPr marL="0" indent="0">
              <a:buNone/>
            </a:pPr>
            <a:r>
              <a:rPr lang="en-US" altLang="da-DK" dirty="0" smtClean="0">
                <a:sym typeface="Wingdings" panose="05000000000000000000" pitchFamily="2" charset="2"/>
              </a:rPr>
              <a:t> </a:t>
            </a:r>
            <a:r>
              <a:rPr lang="bg-BG" altLang="da-DK" dirty="0" smtClean="0"/>
              <a:t>Стабилна и сигурна доставка на биомаса при предсказуеми </a:t>
            </a:r>
            <a:r>
              <a:rPr lang="en-US" altLang="da-DK" dirty="0" smtClean="0"/>
              <a:t> (</a:t>
            </a:r>
            <a:r>
              <a:rPr lang="bg-BG" altLang="da-DK" dirty="0" smtClean="0"/>
              <a:t>ниски</a:t>
            </a:r>
            <a:r>
              <a:rPr lang="en-US" altLang="da-DK" dirty="0" smtClean="0"/>
              <a:t>) </a:t>
            </a:r>
            <a:r>
              <a:rPr lang="bg-BG" altLang="da-DK" dirty="0" smtClean="0"/>
              <a:t>цени</a:t>
            </a:r>
            <a:endParaRPr lang="en-US" altLang="da-DK" dirty="0"/>
          </a:p>
        </p:txBody>
      </p:sp>
      <p:pic>
        <p:nvPicPr>
          <p:cNvPr id="8" name="Picture 7"/>
          <p:cNvPicPr>
            <a:picLocks noChangeAspect="1"/>
          </p:cNvPicPr>
          <p:nvPr/>
        </p:nvPicPr>
        <p:blipFill>
          <a:blip r:embed="rId3"/>
          <a:stretch>
            <a:fillRect/>
          </a:stretch>
        </p:blipFill>
        <p:spPr>
          <a:xfrm>
            <a:off x="6727710" y="1764407"/>
            <a:ext cx="3702950" cy="2140486"/>
          </a:xfrm>
          <a:prstGeom prst="rect">
            <a:avLst/>
          </a:prstGeom>
        </p:spPr>
      </p:pic>
      <p:pic>
        <p:nvPicPr>
          <p:cNvPr id="9" name="Picture 8"/>
          <p:cNvPicPr>
            <a:picLocks noChangeAspect="1"/>
          </p:cNvPicPr>
          <p:nvPr/>
        </p:nvPicPr>
        <p:blipFill>
          <a:blip r:embed="rId4"/>
          <a:stretch>
            <a:fillRect/>
          </a:stretch>
        </p:blipFill>
        <p:spPr>
          <a:xfrm>
            <a:off x="6739485" y="4284687"/>
            <a:ext cx="3691175" cy="2076285"/>
          </a:xfrm>
          <a:prstGeom prst="rect">
            <a:avLst/>
          </a:prstGeom>
        </p:spPr>
      </p:pic>
    </p:spTree>
    <p:extLst>
      <p:ext uri="{BB962C8B-B14F-4D97-AF65-F5344CB8AC3E}">
        <p14:creationId xmlns:p14="http://schemas.microsoft.com/office/powerpoint/2010/main" val="5015298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dsholder til tekst 1"/>
          <p:cNvSpPr>
            <a:spLocks noGrp="1"/>
          </p:cNvSpPr>
          <p:nvPr>
            <p:ph type="body" sz="quarter" idx="10"/>
          </p:nvPr>
        </p:nvSpPr>
        <p:spPr>
          <a:xfrm>
            <a:off x="621024" y="300011"/>
            <a:ext cx="7107441" cy="1349667"/>
          </a:xfrm>
        </p:spPr>
        <p:txBody>
          <a:bodyPr/>
          <a:lstStyle/>
          <a:p>
            <a:pPr eaLnBrk="1" hangingPunct="1">
              <a:spcBef>
                <a:spcPct val="0"/>
              </a:spcBef>
            </a:pPr>
            <a:r>
              <a:rPr lang="ru-RU" sz="3200" dirty="0" smtClean="0">
                <a:solidFill>
                  <a:srgbClr val="006633"/>
                </a:solidFill>
                <a:latin typeface="Segoe UI" pitchFamily="34" charset="0"/>
                <a:ea typeface="Segoe UI" pitchFamily="34" charset="0"/>
                <a:cs typeface="Segoe UI" pitchFamily="34" charset="0"/>
              </a:rPr>
              <a:t>Вериги за доставка на биомаса</a:t>
            </a:r>
            <a:endParaRPr lang="en-US" sz="3200" dirty="0">
              <a:solidFill>
                <a:srgbClr val="006633"/>
              </a:solidFill>
              <a:latin typeface="Segoe UI" pitchFamily="34" charset="0"/>
              <a:ea typeface="Segoe UI" pitchFamily="34" charset="0"/>
              <a:cs typeface="Segoe UI" pitchFamily="34" charset="0"/>
            </a:endParaRPr>
          </a:p>
        </p:txBody>
      </p:sp>
      <p:pic>
        <p:nvPicPr>
          <p:cNvPr id="3" name="Picture 2"/>
          <p:cNvPicPr>
            <a:picLocks noChangeAspect="1"/>
          </p:cNvPicPr>
          <p:nvPr/>
        </p:nvPicPr>
        <p:blipFill>
          <a:blip r:embed="rId3"/>
          <a:stretch>
            <a:fillRect/>
          </a:stretch>
        </p:blipFill>
        <p:spPr>
          <a:xfrm>
            <a:off x="503779" y="1240082"/>
            <a:ext cx="9570824" cy="5954412"/>
          </a:xfrm>
          <a:prstGeom prst="rect">
            <a:avLst/>
          </a:prstGeom>
        </p:spPr>
      </p:pic>
    </p:spTree>
    <p:extLst>
      <p:ext uri="{BB962C8B-B14F-4D97-AF65-F5344CB8AC3E}">
        <p14:creationId xmlns:p14="http://schemas.microsoft.com/office/powerpoint/2010/main" val="15653292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dsholder til tekst 1"/>
          <p:cNvSpPr>
            <a:spLocks noGrp="1"/>
          </p:cNvSpPr>
          <p:nvPr>
            <p:ph type="body" sz="quarter" idx="10"/>
          </p:nvPr>
        </p:nvSpPr>
        <p:spPr>
          <a:xfrm>
            <a:off x="621024" y="300011"/>
            <a:ext cx="8974148" cy="1349667"/>
          </a:xfrm>
        </p:spPr>
        <p:txBody>
          <a:bodyPr/>
          <a:lstStyle/>
          <a:p>
            <a:pPr eaLnBrk="1" hangingPunct="1">
              <a:spcBef>
                <a:spcPct val="0"/>
              </a:spcBef>
            </a:pPr>
            <a:r>
              <a:rPr lang="bg-BG" sz="3200" dirty="0" smtClean="0">
                <a:solidFill>
                  <a:srgbClr val="006633"/>
                </a:solidFill>
                <a:latin typeface="Segoe UI" pitchFamily="34" charset="0"/>
                <a:ea typeface="Segoe UI" pitchFamily="34" charset="0"/>
                <a:cs typeface="Segoe UI" pitchFamily="34" charset="0"/>
              </a:rPr>
              <a:t>Моделиране и оптимизация на вериги за доставка на биомаса</a:t>
            </a:r>
            <a:endParaRPr lang="en-US" sz="3200" dirty="0">
              <a:solidFill>
                <a:srgbClr val="006633"/>
              </a:solidFill>
              <a:latin typeface="Segoe UI" pitchFamily="34" charset="0"/>
              <a:ea typeface="Segoe UI" pitchFamily="34" charset="0"/>
              <a:cs typeface="Segoe UI" pitchFamily="34" charset="0"/>
            </a:endParaRPr>
          </a:p>
        </p:txBody>
      </p:sp>
      <p:sp>
        <p:nvSpPr>
          <p:cNvPr id="9" name="Rectangle 8"/>
          <p:cNvSpPr/>
          <p:nvPr/>
        </p:nvSpPr>
        <p:spPr>
          <a:xfrm>
            <a:off x="810196" y="1668369"/>
            <a:ext cx="9447666" cy="5708486"/>
          </a:xfrm>
          <a:prstGeom prst="rect">
            <a:avLst/>
          </a:prstGeom>
        </p:spPr>
        <p:txBody>
          <a:bodyPr wrap="square">
            <a:spAutoFit/>
          </a:bodyPr>
          <a:lstStyle/>
          <a:p>
            <a:r>
              <a:rPr lang="bg-BG" sz="2315" dirty="0" smtClean="0"/>
              <a:t>Оценка на различни сценарии за оптимална доставка на биомаса на краен потребител</a:t>
            </a:r>
            <a:endParaRPr lang="en-US" sz="2315" dirty="0"/>
          </a:p>
          <a:p>
            <a:pPr marL="315039" indent="-315039">
              <a:buFontTx/>
              <a:buChar char="-"/>
            </a:pPr>
            <a:r>
              <a:rPr lang="bg-BG" sz="2315" dirty="0" smtClean="0"/>
              <a:t>Стабилна и сигурна доставка</a:t>
            </a:r>
            <a:endParaRPr lang="en-US" sz="2315" dirty="0"/>
          </a:p>
          <a:p>
            <a:pPr marL="315039" indent="-315039">
              <a:buFontTx/>
              <a:buChar char="-"/>
            </a:pPr>
            <a:r>
              <a:rPr lang="bg-BG" sz="2315" dirty="0" smtClean="0"/>
              <a:t>Качество</a:t>
            </a:r>
            <a:endParaRPr lang="en-US" sz="2315" dirty="0"/>
          </a:p>
          <a:p>
            <a:pPr marL="315039" indent="-315039">
              <a:buFontTx/>
              <a:buChar char="-"/>
            </a:pPr>
            <a:r>
              <a:rPr lang="bg-BG" sz="2315" dirty="0" smtClean="0"/>
              <a:t>Цена</a:t>
            </a:r>
            <a:r>
              <a:rPr lang="en-US" sz="2315" dirty="0" smtClean="0"/>
              <a:t> </a:t>
            </a:r>
            <a:endParaRPr lang="en-US" sz="2315" dirty="0"/>
          </a:p>
          <a:p>
            <a:pPr marL="315039" indent="-315039">
              <a:buFontTx/>
              <a:buChar char="-"/>
            </a:pPr>
            <a:endParaRPr lang="en-US" sz="2315" dirty="0"/>
          </a:p>
          <a:p>
            <a:r>
              <a:rPr lang="bg-BG" sz="3200" dirty="0" smtClean="0">
                <a:solidFill>
                  <a:srgbClr val="006633"/>
                </a:solidFill>
                <a:latin typeface="Segoe UI" pitchFamily="34" charset="0"/>
                <a:ea typeface="Segoe UI" pitchFamily="34" charset="0"/>
                <a:cs typeface="Segoe UI" pitchFamily="34" charset="0"/>
              </a:rPr>
              <a:t>Инструмент за логистика на биомаса</a:t>
            </a:r>
            <a:r>
              <a:rPr lang="en-US" sz="3200" dirty="0" smtClean="0">
                <a:solidFill>
                  <a:srgbClr val="006633"/>
                </a:solidFill>
                <a:latin typeface="Segoe UI" pitchFamily="34" charset="0"/>
                <a:ea typeface="Segoe UI" pitchFamily="34" charset="0"/>
                <a:cs typeface="Segoe UI" pitchFamily="34" charset="0"/>
              </a:rPr>
              <a:t>: </a:t>
            </a:r>
            <a:endParaRPr lang="en-US" sz="3200" dirty="0">
              <a:solidFill>
                <a:srgbClr val="006633"/>
              </a:solidFill>
              <a:latin typeface="Segoe UI" pitchFamily="34" charset="0"/>
              <a:ea typeface="Segoe UI" pitchFamily="34" charset="0"/>
              <a:cs typeface="Segoe UI" pitchFamily="34" charset="0"/>
            </a:endParaRPr>
          </a:p>
          <a:p>
            <a:endParaRPr lang="en-US" sz="3200" dirty="0">
              <a:solidFill>
                <a:srgbClr val="006633"/>
              </a:solidFill>
              <a:latin typeface="Segoe UI" pitchFamily="34" charset="0"/>
              <a:ea typeface="Segoe UI" pitchFamily="34" charset="0"/>
              <a:cs typeface="Segoe UI" pitchFamily="34" charset="0"/>
            </a:endParaRPr>
          </a:p>
          <a:p>
            <a:pPr marL="315039" indent="-315039">
              <a:buFontTx/>
              <a:buChar char="-"/>
            </a:pPr>
            <a:r>
              <a:rPr lang="bg-BG" sz="2315" dirty="0" smtClean="0"/>
              <a:t>Разработен в </a:t>
            </a:r>
            <a:r>
              <a:rPr lang="en-US" sz="2315" dirty="0" smtClean="0"/>
              <a:t>EUROBIOREF </a:t>
            </a:r>
            <a:r>
              <a:rPr lang="en-US" sz="2315" dirty="0"/>
              <a:t>project (EU-FP7 project) </a:t>
            </a:r>
            <a:r>
              <a:rPr lang="bg-BG" sz="2315" dirty="0" smtClean="0"/>
              <a:t>от</a:t>
            </a:r>
            <a:r>
              <a:rPr lang="en-US" sz="2315" dirty="0" smtClean="0"/>
              <a:t> </a:t>
            </a:r>
            <a:r>
              <a:rPr lang="en-US" sz="2315" dirty="0"/>
              <a:t>DTI </a:t>
            </a:r>
          </a:p>
          <a:p>
            <a:pPr marL="315039" indent="-315039">
              <a:buFontTx/>
              <a:buChar char="-"/>
            </a:pPr>
            <a:r>
              <a:rPr lang="bg-BG" sz="2315" dirty="0" smtClean="0"/>
              <a:t>Базиран на</a:t>
            </a:r>
            <a:r>
              <a:rPr lang="en-US" sz="2315" dirty="0" smtClean="0"/>
              <a:t> </a:t>
            </a:r>
            <a:r>
              <a:rPr lang="en-US" sz="2315" dirty="0"/>
              <a:t>Excel </a:t>
            </a:r>
            <a:r>
              <a:rPr lang="bg-BG" sz="2315" dirty="0" smtClean="0"/>
              <a:t>и</a:t>
            </a:r>
            <a:r>
              <a:rPr lang="en-US" sz="2315" dirty="0" smtClean="0"/>
              <a:t> </a:t>
            </a:r>
            <a:r>
              <a:rPr lang="en-US" sz="2315" dirty="0"/>
              <a:t>Gams platform</a:t>
            </a:r>
          </a:p>
          <a:p>
            <a:pPr marL="315039" indent="-315039">
              <a:buFontTx/>
              <a:buChar char="-"/>
            </a:pPr>
            <a:r>
              <a:rPr lang="bg-BG" sz="2315" dirty="0" smtClean="0"/>
              <a:t>Инструментът е използван в различни проекти и търговски дейности</a:t>
            </a:r>
            <a:endParaRPr lang="en-US" sz="2315" dirty="0"/>
          </a:p>
          <a:p>
            <a:pPr marL="315039" indent="-315039">
              <a:buFontTx/>
              <a:buChar char="-"/>
            </a:pPr>
            <a:r>
              <a:rPr lang="bg-BG" sz="2315" dirty="0" smtClean="0"/>
              <a:t>Висока гъвкавост</a:t>
            </a:r>
            <a:r>
              <a:rPr lang="en-US" sz="2315" dirty="0" smtClean="0"/>
              <a:t>: </a:t>
            </a:r>
            <a:r>
              <a:rPr lang="bg-BG" sz="2315" dirty="0" smtClean="0"/>
              <a:t>суровина</a:t>
            </a:r>
            <a:r>
              <a:rPr lang="en-US" sz="2315" dirty="0" smtClean="0"/>
              <a:t>, </a:t>
            </a:r>
            <a:r>
              <a:rPr lang="ru-RU" sz="2315" dirty="0" err="1" smtClean="0"/>
              <a:t>елементи</a:t>
            </a:r>
            <a:r>
              <a:rPr lang="ru-RU" sz="2315" dirty="0" smtClean="0"/>
              <a:t> на </a:t>
            </a:r>
            <a:r>
              <a:rPr lang="ru-RU" sz="2315" dirty="0" err="1" smtClean="0"/>
              <a:t>снабдителната</a:t>
            </a:r>
            <a:r>
              <a:rPr lang="ru-RU" sz="2315" dirty="0" smtClean="0"/>
              <a:t> </a:t>
            </a:r>
            <a:r>
              <a:rPr lang="ru-RU" sz="2315" dirty="0"/>
              <a:t>верига и </a:t>
            </a:r>
            <a:r>
              <a:rPr lang="ru-RU" sz="2315" dirty="0" err="1" smtClean="0"/>
              <a:t>изходни</a:t>
            </a:r>
            <a:r>
              <a:rPr lang="ru-RU" sz="2315" dirty="0" smtClean="0"/>
              <a:t> </a:t>
            </a:r>
            <a:r>
              <a:rPr lang="ru-RU" sz="2315" dirty="0" err="1" smtClean="0"/>
              <a:t>параметри</a:t>
            </a:r>
            <a:endParaRPr lang="en-US" sz="2315" dirty="0"/>
          </a:p>
          <a:p>
            <a:endParaRPr lang="en-US" sz="2315" dirty="0"/>
          </a:p>
        </p:txBody>
      </p:sp>
    </p:spTree>
    <p:extLst>
      <p:ext uri="{BB962C8B-B14F-4D97-AF65-F5344CB8AC3E}">
        <p14:creationId xmlns:p14="http://schemas.microsoft.com/office/powerpoint/2010/main" val="10694018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dsholder til tekst 1"/>
          <p:cNvSpPr>
            <a:spLocks noGrp="1"/>
          </p:cNvSpPr>
          <p:nvPr>
            <p:ph type="body" sz="quarter" idx="10"/>
          </p:nvPr>
        </p:nvSpPr>
        <p:spPr>
          <a:xfrm>
            <a:off x="621023" y="300011"/>
            <a:ext cx="8902141" cy="1349667"/>
          </a:xfrm>
        </p:spPr>
        <p:txBody>
          <a:bodyPr/>
          <a:lstStyle/>
          <a:p>
            <a:r>
              <a:rPr lang="ru-RU" sz="3200" dirty="0" smtClean="0">
                <a:solidFill>
                  <a:srgbClr val="006633"/>
                </a:solidFill>
                <a:latin typeface="Segoe UI" pitchFamily="34" charset="0"/>
                <a:ea typeface="Segoe UI" pitchFamily="34" charset="0"/>
                <a:cs typeface="Segoe UI" pitchFamily="34" charset="0"/>
              </a:rPr>
              <a:t>Пример</a:t>
            </a:r>
            <a:r>
              <a:rPr lang="ru-RU" sz="3200" dirty="0">
                <a:solidFill>
                  <a:srgbClr val="006633"/>
                </a:solidFill>
                <a:latin typeface="Segoe UI" pitchFamily="34" charset="0"/>
                <a:ea typeface="Segoe UI" pitchFamily="34" charset="0"/>
                <a:cs typeface="Segoe UI" pitchFamily="34" charset="0"/>
              </a:rPr>
              <a:t>: </a:t>
            </a:r>
            <a:r>
              <a:rPr lang="ru-RU" sz="3200" dirty="0" smtClean="0">
                <a:solidFill>
                  <a:srgbClr val="006633"/>
                </a:solidFill>
                <a:latin typeface="Segoe UI" pitchFamily="34" charset="0"/>
                <a:ea typeface="Segoe UI" pitchFamily="34" charset="0"/>
                <a:cs typeface="Segoe UI" pitchFamily="34" charset="0"/>
              </a:rPr>
              <a:t>Сценарий за</a:t>
            </a:r>
            <a:endParaRPr lang="en-US" sz="2646" dirty="0"/>
          </a:p>
          <a:p>
            <a:r>
              <a:rPr lang="ru-RU" sz="3200" dirty="0" smtClean="0">
                <a:solidFill>
                  <a:srgbClr val="006633"/>
                </a:solidFill>
                <a:latin typeface="Segoe UI" pitchFamily="34" charset="0"/>
                <a:ea typeface="Segoe UI" pitchFamily="34" charset="0"/>
                <a:cs typeface="Segoe UI" pitchFamily="34" charset="0"/>
              </a:rPr>
              <a:t>Верига за </a:t>
            </a:r>
            <a:r>
              <a:rPr lang="ru-RU" sz="3200" dirty="0" err="1" smtClean="0">
                <a:solidFill>
                  <a:srgbClr val="006633"/>
                </a:solidFill>
                <a:latin typeface="Segoe UI" pitchFamily="34" charset="0"/>
                <a:ea typeface="Segoe UI" pitchFamily="34" charset="0"/>
                <a:cs typeface="Segoe UI" pitchFamily="34" charset="0"/>
              </a:rPr>
              <a:t>снабдяване</a:t>
            </a:r>
            <a:r>
              <a:rPr lang="ru-RU" sz="3200" dirty="0" smtClean="0">
                <a:solidFill>
                  <a:srgbClr val="006633"/>
                </a:solidFill>
                <a:latin typeface="Segoe UI" pitchFamily="34" charset="0"/>
                <a:ea typeface="Segoe UI" pitchFamily="34" charset="0"/>
                <a:cs typeface="Segoe UI" pitchFamily="34" charset="0"/>
              </a:rPr>
              <a:t> с </a:t>
            </a:r>
            <a:r>
              <a:rPr lang="ru-RU" sz="3200" dirty="0" err="1" smtClean="0">
                <a:solidFill>
                  <a:srgbClr val="006633"/>
                </a:solidFill>
                <a:latin typeface="Segoe UI" pitchFamily="34" charset="0"/>
                <a:ea typeface="Segoe UI" pitchFamily="34" charset="0"/>
                <a:cs typeface="Segoe UI" pitchFamily="34" charset="0"/>
              </a:rPr>
              <a:t>житна</a:t>
            </a:r>
            <a:r>
              <a:rPr lang="ru-RU" sz="3200" dirty="0" smtClean="0">
                <a:solidFill>
                  <a:srgbClr val="006633"/>
                </a:solidFill>
                <a:latin typeface="Segoe UI" pitchFamily="34" charset="0"/>
                <a:ea typeface="Segoe UI" pitchFamily="34" charset="0"/>
                <a:cs typeface="Segoe UI" pitchFamily="34" charset="0"/>
              </a:rPr>
              <a:t> </a:t>
            </a:r>
            <a:r>
              <a:rPr lang="ru-RU" sz="3200" dirty="0" err="1" smtClean="0">
                <a:solidFill>
                  <a:srgbClr val="006633"/>
                </a:solidFill>
                <a:latin typeface="Segoe UI" pitchFamily="34" charset="0"/>
                <a:ea typeface="Segoe UI" pitchFamily="34" charset="0"/>
                <a:cs typeface="Segoe UI" pitchFamily="34" charset="0"/>
              </a:rPr>
              <a:t>слама</a:t>
            </a:r>
            <a:endParaRPr lang="en-US" sz="2646" dirty="0"/>
          </a:p>
        </p:txBody>
      </p:sp>
      <p:sp>
        <p:nvSpPr>
          <p:cNvPr id="4" name="Text Placeholder 1"/>
          <p:cNvSpPr>
            <a:spLocks noGrp="1"/>
          </p:cNvSpPr>
          <p:nvPr>
            <p:ph type="body" sz="quarter" idx="12"/>
          </p:nvPr>
        </p:nvSpPr>
        <p:spPr>
          <a:xfrm>
            <a:off x="619557" y="1641614"/>
            <a:ext cx="9411280" cy="1558380"/>
          </a:xfrm>
        </p:spPr>
        <p:txBody>
          <a:bodyPr/>
          <a:lstStyle/>
          <a:p>
            <a:pPr marL="0" indent="0">
              <a:buNone/>
            </a:pPr>
            <a:r>
              <a:rPr lang="ru-RU" altLang="da-DK" b="1" dirty="0" err="1" smtClean="0"/>
              <a:t>Житна</a:t>
            </a:r>
            <a:r>
              <a:rPr lang="ru-RU" altLang="da-DK" b="1" dirty="0" smtClean="0"/>
              <a:t> </a:t>
            </a:r>
            <a:r>
              <a:rPr lang="ru-RU" altLang="da-DK" b="1" dirty="0" err="1" smtClean="0"/>
              <a:t>слама</a:t>
            </a:r>
            <a:r>
              <a:rPr lang="ru-RU" altLang="da-DK" b="1" dirty="0" smtClean="0"/>
              <a:t> о</a:t>
            </a:r>
            <a:r>
              <a:rPr lang="bg-BG" altLang="da-DK" b="1" dirty="0" smtClean="0"/>
              <a:t>т полето за малка</a:t>
            </a:r>
            <a:r>
              <a:rPr lang="ru-RU" altLang="da-DK" b="1" dirty="0" smtClean="0"/>
              <a:t> Когенерационна централа в Дания</a:t>
            </a:r>
          </a:p>
          <a:p>
            <a:pPr marL="0" indent="0">
              <a:buNone/>
            </a:pPr>
            <a:r>
              <a:rPr lang="bg-BG" altLang="da-DK" dirty="0" smtClean="0"/>
              <a:t>Поле</a:t>
            </a:r>
            <a:r>
              <a:rPr lang="en-US" altLang="da-DK" dirty="0" smtClean="0"/>
              <a:t> - - - - - - - - - - - - - - - - - - - - - - - - - - - - - - - - - &gt; </a:t>
            </a:r>
            <a:r>
              <a:rPr lang="bg-BG" altLang="da-DK" dirty="0" smtClean="0"/>
              <a:t>Централа</a:t>
            </a:r>
            <a:endParaRPr lang="en-US" altLang="da-DK" dirty="0" smtClean="0"/>
          </a:p>
        </p:txBody>
      </p:sp>
      <p:pic>
        <p:nvPicPr>
          <p:cNvPr id="3" name="Picture 2"/>
          <p:cNvPicPr>
            <a:picLocks noChangeAspect="1"/>
          </p:cNvPicPr>
          <p:nvPr/>
        </p:nvPicPr>
        <p:blipFill>
          <a:blip r:embed="rId3"/>
          <a:stretch>
            <a:fillRect/>
          </a:stretch>
        </p:blipFill>
        <p:spPr>
          <a:xfrm>
            <a:off x="5584876" y="3230944"/>
            <a:ext cx="4195619" cy="2799784"/>
          </a:xfrm>
          <a:prstGeom prst="rect">
            <a:avLst/>
          </a:prstGeom>
        </p:spPr>
      </p:pic>
      <p:pic>
        <p:nvPicPr>
          <p:cNvPr id="5" name="Picture 4"/>
          <p:cNvPicPr>
            <a:picLocks noChangeAspect="1"/>
          </p:cNvPicPr>
          <p:nvPr/>
        </p:nvPicPr>
        <p:blipFill>
          <a:blip r:embed="rId4"/>
          <a:stretch>
            <a:fillRect/>
          </a:stretch>
        </p:blipFill>
        <p:spPr>
          <a:xfrm>
            <a:off x="821348" y="3216046"/>
            <a:ext cx="4224664" cy="2814683"/>
          </a:xfrm>
          <a:prstGeom prst="rect">
            <a:avLst/>
          </a:prstGeom>
        </p:spPr>
      </p:pic>
      <p:sp>
        <p:nvSpPr>
          <p:cNvPr id="6" name="TextBox 5"/>
          <p:cNvSpPr txBox="1"/>
          <p:nvPr/>
        </p:nvSpPr>
        <p:spPr>
          <a:xfrm>
            <a:off x="821349" y="6321180"/>
            <a:ext cx="9566193" cy="1517338"/>
          </a:xfrm>
          <a:prstGeom prst="rect">
            <a:avLst/>
          </a:prstGeom>
          <a:noFill/>
        </p:spPr>
        <p:txBody>
          <a:bodyPr wrap="square" rtlCol="0">
            <a:spAutoFit/>
          </a:bodyPr>
          <a:lstStyle/>
          <a:p>
            <a:r>
              <a:rPr lang="bg-BG" sz="2315" dirty="0" smtClean="0"/>
              <a:t>Краен потребител</a:t>
            </a:r>
            <a:r>
              <a:rPr lang="da-DK" sz="2315" dirty="0" smtClean="0"/>
              <a:t>: </a:t>
            </a:r>
            <a:r>
              <a:rPr lang="da-DK" sz="2315" dirty="0"/>
              <a:t>Hillerød Kraft-Varme Værk (Hillerød, 50 km North of Copenhagen, DK) </a:t>
            </a:r>
          </a:p>
          <a:p>
            <a:r>
              <a:rPr lang="bg-BG" sz="2315" dirty="0" smtClean="0"/>
              <a:t>Сламата е събрана на</a:t>
            </a:r>
            <a:r>
              <a:rPr lang="da-DK" sz="2315" dirty="0" smtClean="0"/>
              <a:t> </a:t>
            </a:r>
            <a:r>
              <a:rPr lang="da-DK" sz="2315" dirty="0"/>
              <a:t>25 km </a:t>
            </a:r>
            <a:r>
              <a:rPr lang="bg-BG" sz="2315" dirty="0" smtClean="0"/>
              <a:t>от</a:t>
            </a:r>
            <a:r>
              <a:rPr lang="da-DK" sz="2315" dirty="0" smtClean="0"/>
              <a:t> </a:t>
            </a:r>
            <a:r>
              <a:rPr lang="bg-BG" sz="2315" dirty="0" err="1" smtClean="0"/>
              <a:t>когенерационната</a:t>
            </a:r>
            <a:r>
              <a:rPr lang="bg-BG" sz="2315" dirty="0" smtClean="0"/>
              <a:t> централа</a:t>
            </a:r>
            <a:endParaRPr lang="da-DK" sz="2315" dirty="0"/>
          </a:p>
          <a:p>
            <a:endParaRPr lang="da-DK" sz="2315" dirty="0"/>
          </a:p>
        </p:txBody>
      </p:sp>
    </p:spTree>
    <p:extLst>
      <p:ext uri="{BB962C8B-B14F-4D97-AF65-F5344CB8AC3E}">
        <p14:creationId xmlns:p14="http://schemas.microsoft.com/office/powerpoint/2010/main" val="16822385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dsholder til tekst 1"/>
          <p:cNvSpPr>
            <a:spLocks noGrp="1"/>
          </p:cNvSpPr>
          <p:nvPr>
            <p:ph type="body" sz="quarter" idx="10"/>
          </p:nvPr>
        </p:nvSpPr>
        <p:spPr>
          <a:xfrm>
            <a:off x="621023" y="300012"/>
            <a:ext cx="9046157" cy="781286"/>
          </a:xfrm>
        </p:spPr>
        <p:txBody>
          <a:bodyPr/>
          <a:lstStyle/>
          <a:p>
            <a:pPr lvl="0"/>
            <a:r>
              <a:rPr lang="ru-RU" sz="3200" dirty="0">
                <a:solidFill>
                  <a:srgbClr val="006633"/>
                </a:solidFill>
                <a:latin typeface="Segoe UI" pitchFamily="34" charset="0"/>
                <a:ea typeface="Segoe UI" pitchFamily="34" charset="0"/>
                <a:cs typeface="Segoe UI" pitchFamily="34" charset="0"/>
              </a:rPr>
              <a:t>Пример: Сценарий </a:t>
            </a:r>
            <a:r>
              <a:rPr lang="ru-RU" sz="3200" dirty="0" smtClean="0">
                <a:solidFill>
                  <a:srgbClr val="006633"/>
                </a:solidFill>
                <a:latin typeface="Segoe UI" pitchFamily="34" charset="0"/>
                <a:ea typeface="Segoe UI" pitchFamily="34" charset="0"/>
                <a:cs typeface="Segoe UI" pitchFamily="34" charset="0"/>
              </a:rPr>
              <a:t>за Верига </a:t>
            </a:r>
            <a:r>
              <a:rPr lang="ru-RU" sz="3200" dirty="0">
                <a:solidFill>
                  <a:srgbClr val="006633"/>
                </a:solidFill>
                <a:latin typeface="Segoe UI" pitchFamily="34" charset="0"/>
                <a:ea typeface="Segoe UI" pitchFamily="34" charset="0"/>
                <a:cs typeface="Segoe UI" pitchFamily="34" charset="0"/>
              </a:rPr>
              <a:t>за </a:t>
            </a:r>
            <a:r>
              <a:rPr lang="ru-RU" sz="3200" dirty="0" err="1">
                <a:solidFill>
                  <a:srgbClr val="006633"/>
                </a:solidFill>
                <a:latin typeface="Segoe UI" pitchFamily="34" charset="0"/>
                <a:ea typeface="Segoe UI" pitchFamily="34" charset="0"/>
                <a:cs typeface="Segoe UI" pitchFamily="34" charset="0"/>
              </a:rPr>
              <a:t>снабдяване</a:t>
            </a:r>
            <a:r>
              <a:rPr lang="ru-RU" sz="3200" dirty="0">
                <a:solidFill>
                  <a:srgbClr val="006633"/>
                </a:solidFill>
                <a:latin typeface="Segoe UI" pitchFamily="34" charset="0"/>
                <a:ea typeface="Segoe UI" pitchFamily="34" charset="0"/>
                <a:cs typeface="Segoe UI" pitchFamily="34" charset="0"/>
              </a:rPr>
              <a:t> с </a:t>
            </a:r>
            <a:r>
              <a:rPr lang="ru-RU" sz="3200" dirty="0" err="1">
                <a:solidFill>
                  <a:srgbClr val="006633"/>
                </a:solidFill>
                <a:latin typeface="Segoe UI" pitchFamily="34" charset="0"/>
                <a:ea typeface="Segoe UI" pitchFamily="34" charset="0"/>
                <a:cs typeface="Segoe UI" pitchFamily="34" charset="0"/>
              </a:rPr>
              <a:t>житна</a:t>
            </a:r>
            <a:r>
              <a:rPr lang="ru-RU" sz="3200" dirty="0">
                <a:solidFill>
                  <a:srgbClr val="006633"/>
                </a:solidFill>
                <a:latin typeface="Segoe UI" pitchFamily="34" charset="0"/>
                <a:ea typeface="Segoe UI" pitchFamily="34" charset="0"/>
                <a:cs typeface="Segoe UI" pitchFamily="34" charset="0"/>
              </a:rPr>
              <a:t> </a:t>
            </a:r>
            <a:r>
              <a:rPr lang="ru-RU" sz="3200" dirty="0" err="1">
                <a:solidFill>
                  <a:srgbClr val="006633"/>
                </a:solidFill>
                <a:latin typeface="Segoe UI" pitchFamily="34" charset="0"/>
                <a:ea typeface="Segoe UI" pitchFamily="34" charset="0"/>
                <a:cs typeface="Segoe UI" pitchFamily="34" charset="0"/>
              </a:rPr>
              <a:t>слама</a:t>
            </a:r>
            <a:endParaRPr lang="en-US" sz="2646" dirty="0">
              <a:solidFill>
                <a:prstClr val="black"/>
              </a:solidFill>
            </a:endParaRPr>
          </a:p>
        </p:txBody>
      </p:sp>
      <p:sp>
        <p:nvSpPr>
          <p:cNvPr id="4" name="Text Placeholder 1"/>
          <p:cNvSpPr>
            <a:spLocks noGrp="1"/>
          </p:cNvSpPr>
          <p:nvPr>
            <p:ph type="body" sz="quarter" idx="12"/>
          </p:nvPr>
        </p:nvSpPr>
        <p:spPr>
          <a:xfrm>
            <a:off x="662681" y="1836415"/>
            <a:ext cx="9411280" cy="5697847"/>
          </a:xfrm>
        </p:spPr>
        <p:txBody>
          <a:bodyPr/>
          <a:lstStyle/>
          <a:p>
            <a:pPr marL="0" indent="0">
              <a:buNone/>
            </a:pPr>
            <a:r>
              <a:rPr lang="ru-RU" altLang="da-DK" b="1" dirty="0" err="1" smtClean="0"/>
              <a:t>Житна</a:t>
            </a:r>
            <a:r>
              <a:rPr lang="ru-RU" altLang="da-DK" b="1" dirty="0" smtClean="0"/>
              <a:t> </a:t>
            </a:r>
            <a:r>
              <a:rPr lang="ru-RU" altLang="da-DK" b="1" dirty="0" err="1" smtClean="0"/>
              <a:t>слама</a:t>
            </a:r>
            <a:r>
              <a:rPr lang="ru-RU" altLang="da-DK" b="1" dirty="0" smtClean="0"/>
              <a:t> от </a:t>
            </a:r>
            <a:r>
              <a:rPr lang="ru-RU" altLang="da-DK" b="1" dirty="0" err="1" smtClean="0"/>
              <a:t>полето</a:t>
            </a:r>
            <a:r>
              <a:rPr lang="ru-RU" altLang="da-DK" b="1" dirty="0" smtClean="0"/>
              <a:t>  до когенерационна централа</a:t>
            </a:r>
            <a:endParaRPr lang="en-US" altLang="da-DK" dirty="0"/>
          </a:p>
          <a:p>
            <a:pPr marL="0" indent="0">
              <a:buNone/>
            </a:pPr>
            <a:r>
              <a:rPr lang="bg-BG" altLang="da-DK" b="1" dirty="0" smtClean="0"/>
              <a:t>Верига на доставка</a:t>
            </a:r>
          </a:p>
          <a:p>
            <a:pPr marL="0" indent="0">
              <a:buNone/>
            </a:pPr>
            <a:endParaRPr lang="en-US" altLang="da-DK" b="1" dirty="0" smtClean="0"/>
          </a:p>
          <a:p>
            <a:pPr marL="504063" indent="-504063">
              <a:buFont typeface="+mj-lt"/>
              <a:buAutoNum type="arabicPeriod"/>
            </a:pPr>
            <a:r>
              <a:rPr lang="bg-BG" altLang="da-DK" dirty="0" smtClean="0"/>
              <a:t>Жътва</a:t>
            </a:r>
            <a:endParaRPr lang="en-US" altLang="da-DK" dirty="0" smtClean="0"/>
          </a:p>
          <a:p>
            <a:pPr marL="504063" indent="-504063">
              <a:buFont typeface="+mj-lt"/>
              <a:buAutoNum type="arabicPeriod"/>
            </a:pPr>
            <a:r>
              <a:rPr lang="bg-BG" altLang="da-DK" dirty="0" smtClean="0"/>
              <a:t>Балиране</a:t>
            </a:r>
            <a:endParaRPr lang="en-US" altLang="da-DK" dirty="0" smtClean="0"/>
          </a:p>
          <a:p>
            <a:pPr marL="504063" indent="-504063">
              <a:buFont typeface="+mj-lt"/>
              <a:buAutoNum type="arabicPeriod"/>
            </a:pPr>
            <a:r>
              <a:rPr lang="bg-BG" altLang="da-DK" dirty="0" smtClean="0"/>
              <a:t>Товарене</a:t>
            </a:r>
            <a:endParaRPr lang="en-US" altLang="da-DK" dirty="0" smtClean="0"/>
          </a:p>
          <a:p>
            <a:pPr marL="504063" indent="-504063">
              <a:buFont typeface="+mj-lt"/>
              <a:buAutoNum type="arabicPeriod"/>
            </a:pPr>
            <a:r>
              <a:rPr lang="bg-BG" altLang="da-DK" dirty="0" smtClean="0"/>
              <a:t>Транспорт от полето</a:t>
            </a:r>
            <a:endParaRPr lang="en-US" altLang="da-DK" dirty="0" smtClean="0"/>
          </a:p>
          <a:p>
            <a:pPr marL="504063" indent="-504063">
              <a:buFont typeface="+mj-lt"/>
              <a:buAutoNum type="arabicPeriod"/>
            </a:pPr>
            <a:r>
              <a:rPr lang="bg-BG" altLang="da-DK" dirty="0" smtClean="0"/>
              <a:t>Разтоварване</a:t>
            </a:r>
            <a:r>
              <a:rPr lang="en-US" altLang="da-DK" dirty="0" smtClean="0"/>
              <a:t>/ </a:t>
            </a:r>
            <a:r>
              <a:rPr lang="bg-BG" altLang="da-DK" dirty="0" smtClean="0"/>
              <a:t>Подшиване</a:t>
            </a:r>
          </a:p>
          <a:p>
            <a:pPr marL="504063" indent="-504063">
              <a:buFont typeface="+mj-lt"/>
              <a:buAutoNum type="arabicPeriod"/>
            </a:pPr>
            <a:r>
              <a:rPr lang="bg-BG" altLang="da-DK" dirty="0" smtClean="0"/>
              <a:t>Полево съхранение (покрито)</a:t>
            </a:r>
          </a:p>
          <a:p>
            <a:pPr marL="504063" indent="-504063">
              <a:buFont typeface="+mj-lt"/>
              <a:buAutoNum type="arabicPeriod"/>
            </a:pPr>
            <a:r>
              <a:rPr lang="bg-BG" altLang="da-DK" dirty="0" smtClean="0"/>
              <a:t>Зареждане </a:t>
            </a:r>
          </a:p>
          <a:p>
            <a:pPr marL="504063" indent="-504063">
              <a:buFont typeface="+mj-lt"/>
              <a:buAutoNum type="arabicPeriod"/>
            </a:pPr>
            <a:r>
              <a:rPr lang="bg-BG" altLang="da-DK" dirty="0" smtClean="0"/>
              <a:t>Транспорт с камиони</a:t>
            </a:r>
            <a:endParaRPr lang="en-US" altLang="da-DK" dirty="0" smtClean="0"/>
          </a:p>
          <a:p>
            <a:pPr marL="504063" indent="-504063">
              <a:buFont typeface="+mj-lt"/>
              <a:buAutoNum type="arabicPeriod"/>
            </a:pPr>
            <a:r>
              <a:rPr lang="bg-BG" altLang="da-DK" dirty="0" smtClean="0"/>
              <a:t>Доставка на крайния потребител</a:t>
            </a:r>
            <a:endParaRPr lang="en-US" altLang="da-DK" dirty="0" smtClean="0"/>
          </a:p>
          <a:p>
            <a:pPr>
              <a:buFontTx/>
              <a:buChar char="-"/>
            </a:pPr>
            <a:endParaRPr lang="en-US" altLang="da-DK" dirty="0"/>
          </a:p>
        </p:txBody>
      </p:sp>
      <p:pic>
        <p:nvPicPr>
          <p:cNvPr id="5" name="Picture 4"/>
          <p:cNvPicPr>
            <a:picLocks noChangeAspect="1"/>
          </p:cNvPicPr>
          <p:nvPr/>
        </p:nvPicPr>
        <p:blipFill>
          <a:blip r:embed="rId3"/>
          <a:stretch>
            <a:fillRect/>
          </a:stretch>
        </p:blipFill>
        <p:spPr>
          <a:xfrm>
            <a:off x="4393995" y="2589749"/>
            <a:ext cx="1962386" cy="1439588"/>
          </a:xfrm>
          <a:prstGeom prst="rect">
            <a:avLst/>
          </a:prstGeom>
        </p:spPr>
      </p:pic>
      <p:pic>
        <p:nvPicPr>
          <p:cNvPr id="6" name="Picture 5"/>
          <p:cNvPicPr>
            <a:picLocks noChangeAspect="1"/>
          </p:cNvPicPr>
          <p:nvPr/>
        </p:nvPicPr>
        <p:blipFill>
          <a:blip r:embed="rId4"/>
          <a:stretch>
            <a:fillRect/>
          </a:stretch>
        </p:blipFill>
        <p:spPr>
          <a:xfrm>
            <a:off x="6696366" y="3145494"/>
            <a:ext cx="2461157" cy="1631396"/>
          </a:xfrm>
          <a:prstGeom prst="rect">
            <a:avLst/>
          </a:prstGeom>
        </p:spPr>
      </p:pic>
      <p:pic>
        <p:nvPicPr>
          <p:cNvPr id="7" name="Picture 6"/>
          <p:cNvPicPr>
            <a:picLocks noChangeAspect="1"/>
          </p:cNvPicPr>
          <p:nvPr/>
        </p:nvPicPr>
        <p:blipFill>
          <a:blip r:embed="rId5"/>
          <a:stretch>
            <a:fillRect/>
          </a:stretch>
        </p:blipFill>
        <p:spPr>
          <a:xfrm>
            <a:off x="5368321" y="4898038"/>
            <a:ext cx="2822490" cy="1433645"/>
          </a:xfrm>
          <a:prstGeom prst="rect">
            <a:avLst/>
          </a:prstGeom>
        </p:spPr>
      </p:pic>
      <p:pic>
        <p:nvPicPr>
          <p:cNvPr id="9" name="Picture 8"/>
          <p:cNvPicPr>
            <a:picLocks noChangeAspect="1"/>
          </p:cNvPicPr>
          <p:nvPr/>
        </p:nvPicPr>
        <p:blipFill>
          <a:blip r:embed="rId6"/>
          <a:stretch>
            <a:fillRect/>
          </a:stretch>
        </p:blipFill>
        <p:spPr>
          <a:xfrm>
            <a:off x="7975857" y="5614861"/>
            <a:ext cx="2156254" cy="1617191"/>
          </a:xfrm>
          <a:prstGeom prst="rect">
            <a:avLst/>
          </a:prstGeom>
        </p:spPr>
      </p:pic>
    </p:spTree>
    <p:extLst>
      <p:ext uri="{BB962C8B-B14F-4D97-AF65-F5344CB8AC3E}">
        <p14:creationId xmlns:p14="http://schemas.microsoft.com/office/powerpoint/2010/main" val="344087560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621024" y="1240082"/>
            <a:ext cx="3190041" cy="6040988"/>
          </a:xfrm>
          <a:prstGeom prst="rect">
            <a:avLst/>
          </a:prstGeom>
        </p:spPr>
      </p:pic>
      <p:sp>
        <p:nvSpPr>
          <p:cNvPr id="12" name="TextBox 11"/>
          <p:cNvSpPr txBox="1"/>
          <p:nvPr/>
        </p:nvSpPr>
        <p:spPr>
          <a:xfrm>
            <a:off x="4571705" y="1240082"/>
            <a:ext cx="5379740" cy="5146794"/>
          </a:xfrm>
          <a:prstGeom prst="rect">
            <a:avLst/>
          </a:prstGeom>
          <a:noFill/>
        </p:spPr>
        <p:txBody>
          <a:bodyPr wrap="square" rtlCol="0">
            <a:spAutoFit/>
          </a:bodyPr>
          <a:lstStyle/>
          <a:p>
            <a:r>
              <a:rPr lang="ru-RU" sz="2205" dirty="0" smtClean="0"/>
              <a:t>Фиш за всяка </a:t>
            </a:r>
            <a:r>
              <a:rPr lang="ru-RU" sz="2205" dirty="0" err="1" smtClean="0"/>
              <a:t>стъпка</a:t>
            </a:r>
            <a:r>
              <a:rPr lang="ru-RU" sz="2205" dirty="0" smtClean="0"/>
              <a:t> по </a:t>
            </a:r>
            <a:r>
              <a:rPr lang="ru-RU" sz="2205" dirty="0" err="1" smtClean="0"/>
              <a:t>веригата</a:t>
            </a:r>
            <a:r>
              <a:rPr lang="ru-RU" sz="2205" dirty="0" smtClean="0"/>
              <a:t> за доставки</a:t>
            </a:r>
          </a:p>
          <a:p>
            <a:endParaRPr lang="ru-RU" altLang="da-DK" sz="2205" dirty="0"/>
          </a:p>
          <a:p>
            <a:pPr marL="457200" indent="-457200">
              <a:buFont typeface="+mj-lt"/>
              <a:buAutoNum type="arabicPeriod"/>
            </a:pPr>
            <a:r>
              <a:rPr lang="bg-BG" altLang="da-DK" sz="2400" dirty="0" smtClean="0"/>
              <a:t>Жътва</a:t>
            </a:r>
            <a:endParaRPr lang="en-US" altLang="da-DK" sz="2400" dirty="0"/>
          </a:p>
          <a:p>
            <a:pPr marL="457200" indent="-457200">
              <a:buFont typeface="+mj-lt"/>
              <a:buAutoNum type="arabicPeriod"/>
            </a:pPr>
            <a:r>
              <a:rPr lang="bg-BG" altLang="da-DK" sz="2400" dirty="0"/>
              <a:t>Балиране</a:t>
            </a:r>
            <a:endParaRPr lang="en-US" altLang="da-DK" sz="2400" dirty="0"/>
          </a:p>
          <a:p>
            <a:pPr marL="457200" indent="-457200">
              <a:buFont typeface="+mj-lt"/>
              <a:buAutoNum type="arabicPeriod"/>
            </a:pPr>
            <a:r>
              <a:rPr lang="bg-BG" altLang="da-DK" sz="2400" dirty="0"/>
              <a:t>Товарене</a:t>
            </a:r>
            <a:endParaRPr lang="en-US" altLang="da-DK" sz="2400" dirty="0"/>
          </a:p>
          <a:p>
            <a:pPr marL="457200" indent="-457200">
              <a:buFont typeface="+mj-lt"/>
              <a:buAutoNum type="arabicPeriod"/>
            </a:pPr>
            <a:r>
              <a:rPr lang="bg-BG" altLang="da-DK" sz="2400" dirty="0"/>
              <a:t>Транспорт от полето</a:t>
            </a:r>
            <a:endParaRPr lang="en-US" altLang="da-DK" sz="2400" dirty="0"/>
          </a:p>
          <a:p>
            <a:pPr marL="457200" indent="-457200">
              <a:buFont typeface="+mj-lt"/>
              <a:buAutoNum type="arabicPeriod"/>
            </a:pPr>
            <a:r>
              <a:rPr lang="bg-BG" altLang="da-DK" sz="2400" dirty="0"/>
              <a:t>Разтоварване</a:t>
            </a:r>
            <a:r>
              <a:rPr lang="en-US" altLang="da-DK" sz="2400" dirty="0"/>
              <a:t>/ </a:t>
            </a:r>
            <a:r>
              <a:rPr lang="bg-BG" altLang="da-DK" sz="2400" dirty="0"/>
              <a:t>Подшиване</a:t>
            </a:r>
          </a:p>
          <a:p>
            <a:pPr marL="457200" indent="-457200">
              <a:buFont typeface="+mj-lt"/>
              <a:buAutoNum type="arabicPeriod"/>
            </a:pPr>
            <a:r>
              <a:rPr lang="bg-BG" altLang="da-DK" sz="2400" dirty="0"/>
              <a:t>Полево съхранение (покрито)</a:t>
            </a:r>
          </a:p>
          <a:p>
            <a:pPr marL="457200" indent="-457200">
              <a:buFont typeface="+mj-lt"/>
              <a:buAutoNum type="arabicPeriod"/>
            </a:pPr>
            <a:r>
              <a:rPr lang="bg-BG" altLang="da-DK" sz="2400" dirty="0"/>
              <a:t>Зареждане </a:t>
            </a:r>
          </a:p>
          <a:p>
            <a:pPr marL="457200" indent="-457200">
              <a:buFont typeface="+mj-lt"/>
              <a:buAutoNum type="arabicPeriod"/>
            </a:pPr>
            <a:r>
              <a:rPr lang="bg-BG" altLang="da-DK" sz="2400" dirty="0"/>
              <a:t>Транспорт с камиони</a:t>
            </a:r>
            <a:endParaRPr lang="en-US" altLang="da-DK" sz="2400" dirty="0"/>
          </a:p>
          <a:p>
            <a:pPr marL="457200" indent="-457200">
              <a:buFont typeface="+mj-lt"/>
              <a:buAutoNum type="arabicPeriod"/>
            </a:pPr>
            <a:r>
              <a:rPr lang="bg-BG" altLang="da-DK" sz="2400" dirty="0"/>
              <a:t>Доставка на крайния потребител</a:t>
            </a:r>
            <a:endParaRPr lang="en-US" altLang="da-DK" sz="2400" dirty="0"/>
          </a:p>
          <a:p>
            <a:endParaRPr lang="da-DK" sz="2315" dirty="0"/>
          </a:p>
          <a:p>
            <a:endParaRPr lang="da-DK" sz="2315" dirty="0"/>
          </a:p>
        </p:txBody>
      </p:sp>
      <p:sp>
        <p:nvSpPr>
          <p:cNvPr id="6" name="Pladsholder til tekst 1"/>
          <p:cNvSpPr>
            <a:spLocks noGrp="1"/>
          </p:cNvSpPr>
          <p:nvPr>
            <p:ph type="body" sz="quarter" idx="10"/>
          </p:nvPr>
        </p:nvSpPr>
        <p:spPr>
          <a:xfrm>
            <a:off x="627680" y="0"/>
            <a:ext cx="9046157" cy="1044327"/>
          </a:xfrm>
        </p:spPr>
        <p:txBody>
          <a:bodyPr/>
          <a:lstStyle/>
          <a:p>
            <a:pPr lvl="0"/>
            <a:r>
              <a:rPr lang="ru-RU" sz="3200" dirty="0">
                <a:solidFill>
                  <a:srgbClr val="006633"/>
                </a:solidFill>
                <a:latin typeface="Segoe UI" pitchFamily="34" charset="0"/>
                <a:ea typeface="Segoe UI" pitchFamily="34" charset="0"/>
                <a:cs typeface="Segoe UI" pitchFamily="34" charset="0"/>
              </a:rPr>
              <a:t>Пример: Сценарий за Верига за </a:t>
            </a:r>
            <a:r>
              <a:rPr lang="ru-RU" sz="3200" dirty="0" err="1">
                <a:solidFill>
                  <a:srgbClr val="006633"/>
                </a:solidFill>
                <a:latin typeface="Segoe UI" pitchFamily="34" charset="0"/>
                <a:ea typeface="Segoe UI" pitchFamily="34" charset="0"/>
                <a:cs typeface="Segoe UI" pitchFamily="34" charset="0"/>
              </a:rPr>
              <a:t>снабдяване</a:t>
            </a:r>
            <a:r>
              <a:rPr lang="ru-RU" sz="3200" dirty="0">
                <a:solidFill>
                  <a:srgbClr val="006633"/>
                </a:solidFill>
                <a:latin typeface="Segoe UI" pitchFamily="34" charset="0"/>
                <a:ea typeface="Segoe UI" pitchFamily="34" charset="0"/>
                <a:cs typeface="Segoe UI" pitchFamily="34" charset="0"/>
              </a:rPr>
              <a:t> с </a:t>
            </a:r>
            <a:r>
              <a:rPr lang="ru-RU" sz="3200" dirty="0" err="1">
                <a:solidFill>
                  <a:srgbClr val="006633"/>
                </a:solidFill>
                <a:latin typeface="Segoe UI" pitchFamily="34" charset="0"/>
                <a:ea typeface="Segoe UI" pitchFamily="34" charset="0"/>
                <a:cs typeface="Segoe UI" pitchFamily="34" charset="0"/>
              </a:rPr>
              <a:t>житна</a:t>
            </a:r>
            <a:r>
              <a:rPr lang="ru-RU" sz="3200" dirty="0">
                <a:solidFill>
                  <a:srgbClr val="006633"/>
                </a:solidFill>
                <a:latin typeface="Segoe UI" pitchFamily="34" charset="0"/>
                <a:ea typeface="Segoe UI" pitchFamily="34" charset="0"/>
                <a:cs typeface="Segoe UI" pitchFamily="34" charset="0"/>
              </a:rPr>
              <a:t> </a:t>
            </a:r>
            <a:r>
              <a:rPr lang="ru-RU" sz="3200" dirty="0" err="1">
                <a:solidFill>
                  <a:srgbClr val="006633"/>
                </a:solidFill>
                <a:latin typeface="Segoe UI" pitchFamily="34" charset="0"/>
                <a:ea typeface="Segoe UI" pitchFamily="34" charset="0"/>
                <a:cs typeface="Segoe UI" pitchFamily="34" charset="0"/>
              </a:rPr>
              <a:t>слама</a:t>
            </a:r>
            <a:endParaRPr lang="en-US" sz="2646" dirty="0">
              <a:solidFill>
                <a:prstClr val="black"/>
              </a:solidFill>
            </a:endParaRPr>
          </a:p>
        </p:txBody>
      </p:sp>
    </p:spTree>
    <p:extLst>
      <p:ext uri="{BB962C8B-B14F-4D97-AF65-F5344CB8AC3E}">
        <p14:creationId xmlns:p14="http://schemas.microsoft.com/office/powerpoint/2010/main" val="226546577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621024" y="1240082"/>
            <a:ext cx="3190041" cy="6040988"/>
          </a:xfrm>
          <a:prstGeom prst="rect">
            <a:avLst/>
          </a:prstGeom>
        </p:spPr>
      </p:pic>
      <p:sp>
        <p:nvSpPr>
          <p:cNvPr id="12" name="TextBox 11"/>
          <p:cNvSpPr txBox="1"/>
          <p:nvPr/>
        </p:nvSpPr>
        <p:spPr>
          <a:xfrm>
            <a:off x="4571705" y="1240082"/>
            <a:ext cx="5459132" cy="5911618"/>
          </a:xfrm>
          <a:prstGeom prst="rect">
            <a:avLst/>
          </a:prstGeom>
          <a:noFill/>
        </p:spPr>
        <p:txBody>
          <a:bodyPr wrap="square" rtlCol="0">
            <a:spAutoFit/>
          </a:bodyPr>
          <a:lstStyle/>
          <a:p>
            <a:r>
              <a:rPr lang="bg-BG" sz="2315" dirty="0" smtClean="0"/>
              <a:t>Информационен лист</a:t>
            </a:r>
          </a:p>
          <a:p>
            <a:endParaRPr lang="da-DK" sz="2315" dirty="0"/>
          </a:p>
          <a:p>
            <a:pPr marL="315039" indent="-315039">
              <a:buFontTx/>
              <a:buChar char="-"/>
            </a:pPr>
            <a:r>
              <a:rPr lang="bg-BG" sz="2205" dirty="0" smtClean="0"/>
              <a:t>Информация за процеса</a:t>
            </a:r>
            <a:endParaRPr lang="da-DK" sz="2205" dirty="0"/>
          </a:p>
          <a:p>
            <a:pPr marL="315039" indent="-315039">
              <a:buFontTx/>
              <a:buChar char="-"/>
            </a:pPr>
            <a:r>
              <a:rPr lang="bg-BG" sz="2205" dirty="0" smtClean="0"/>
              <a:t>Машини</a:t>
            </a:r>
          </a:p>
          <a:p>
            <a:pPr marL="315039" indent="-315039">
              <a:buFontTx/>
              <a:buChar char="-"/>
            </a:pPr>
            <a:r>
              <a:rPr lang="bg-BG" sz="2205" dirty="0" smtClean="0"/>
              <a:t>Алтернативна употреба на машини</a:t>
            </a:r>
          </a:p>
          <a:p>
            <a:pPr marL="315039" indent="-315039">
              <a:buFontTx/>
              <a:buChar char="-"/>
            </a:pPr>
            <a:r>
              <a:rPr lang="bg-BG" sz="2205" dirty="0" smtClean="0"/>
              <a:t>Препратки до литература</a:t>
            </a:r>
            <a:r>
              <a:rPr lang="da-DK" sz="2205" dirty="0" smtClean="0"/>
              <a:t> </a:t>
            </a:r>
            <a:r>
              <a:rPr lang="da-DK" sz="2205" dirty="0"/>
              <a:t>/ </a:t>
            </a:r>
            <a:r>
              <a:rPr lang="bg-BG" sz="2205" dirty="0" smtClean="0"/>
              <a:t>производители</a:t>
            </a:r>
            <a:endParaRPr lang="da-DK" sz="2205" dirty="0"/>
          </a:p>
          <a:p>
            <a:pPr marL="315039" indent="-315039">
              <a:buFontTx/>
              <a:buChar char="-"/>
            </a:pPr>
            <a:r>
              <a:rPr lang="ru-RU" sz="2205" dirty="0" smtClean="0"/>
              <a:t>Сухо вещество </a:t>
            </a:r>
            <a:r>
              <a:rPr lang="ru-RU" sz="2205" dirty="0" err="1" smtClean="0"/>
              <a:t>във</a:t>
            </a:r>
            <a:r>
              <a:rPr lang="ru-RU" sz="2205" dirty="0" smtClean="0"/>
              <a:t> и </a:t>
            </a:r>
            <a:r>
              <a:rPr lang="ru-RU" sz="2205" dirty="0" err="1" smtClean="0"/>
              <a:t>извън</a:t>
            </a:r>
            <a:endParaRPr lang="da-DK" sz="2205" dirty="0"/>
          </a:p>
          <a:p>
            <a:pPr marL="315039" indent="-315039">
              <a:buFontTx/>
              <a:buChar char="-"/>
            </a:pPr>
            <a:r>
              <a:rPr lang="bg-BG" sz="2205" dirty="0" smtClean="0"/>
              <a:t>Обемна плътност във и извън</a:t>
            </a:r>
            <a:endParaRPr lang="da-DK" sz="2205" dirty="0"/>
          </a:p>
          <a:p>
            <a:pPr marL="315039" indent="-315039">
              <a:buFontTx/>
              <a:buChar char="-"/>
            </a:pPr>
            <a:r>
              <a:rPr lang="bg-BG" sz="2205" dirty="0" smtClean="0"/>
              <a:t>Капацитет</a:t>
            </a:r>
            <a:endParaRPr lang="da-DK" sz="2205" dirty="0"/>
          </a:p>
          <a:p>
            <a:pPr marL="315039" indent="-315039">
              <a:buFontTx/>
              <a:buChar char="-"/>
            </a:pPr>
            <a:r>
              <a:rPr lang="bg-BG" sz="2205" dirty="0" smtClean="0"/>
              <a:t>Ефективност</a:t>
            </a:r>
            <a:endParaRPr lang="da-DK" sz="2205" dirty="0"/>
          </a:p>
          <a:p>
            <a:pPr marL="315039" indent="-315039">
              <a:buFontTx/>
              <a:buChar char="-"/>
            </a:pPr>
            <a:r>
              <a:rPr lang="bg-BG" sz="2205" dirty="0" smtClean="0"/>
              <a:t>Загуби</a:t>
            </a:r>
            <a:endParaRPr lang="da-DK" sz="2205" dirty="0"/>
          </a:p>
          <a:p>
            <a:pPr marL="315039" indent="-315039">
              <a:buFontTx/>
              <a:buChar char="-"/>
            </a:pPr>
            <a:r>
              <a:rPr lang="bg-BG" sz="2205" dirty="0" smtClean="0"/>
              <a:t>Разходи</a:t>
            </a:r>
            <a:r>
              <a:rPr lang="da-DK" sz="2205" dirty="0" smtClean="0"/>
              <a:t> (</a:t>
            </a:r>
            <a:r>
              <a:rPr lang="bg-BG" sz="2205" dirty="0" smtClean="0"/>
              <a:t>машини</a:t>
            </a:r>
            <a:r>
              <a:rPr lang="da-DK" sz="2205" dirty="0" smtClean="0"/>
              <a:t>, </a:t>
            </a:r>
            <a:r>
              <a:rPr lang="bg-BG" sz="2205" dirty="0" smtClean="0"/>
              <a:t>операция</a:t>
            </a:r>
            <a:r>
              <a:rPr lang="da-DK" sz="2205" dirty="0" smtClean="0"/>
              <a:t>, </a:t>
            </a:r>
            <a:r>
              <a:rPr lang="bg-BG" sz="2205" dirty="0" smtClean="0"/>
              <a:t>непреки</a:t>
            </a:r>
            <a:r>
              <a:rPr lang="da-DK" sz="2205" dirty="0" smtClean="0"/>
              <a:t> </a:t>
            </a:r>
            <a:r>
              <a:rPr lang="bg-BG" sz="2205" dirty="0" smtClean="0"/>
              <a:t>разходи</a:t>
            </a:r>
            <a:r>
              <a:rPr lang="da-DK" sz="2205" dirty="0" smtClean="0"/>
              <a:t>, </a:t>
            </a:r>
            <a:r>
              <a:rPr lang="bg-BG" sz="2205" dirty="0" smtClean="0"/>
              <a:t>цени на горива</a:t>
            </a:r>
            <a:r>
              <a:rPr lang="da-DK" sz="2205" dirty="0" smtClean="0"/>
              <a:t>, </a:t>
            </a:r>
            <a:r>
              <a:rPr lang="bg-BG" sz="2205" dirty="0" smtClean="0"/>
              <a:t>заплати</a:t>
            </a:r>
            <a:r>
              <a:rPr lang="da-DK" sz="2205" dirty="0" smtClean="0"/>
              <a:t>, </a:t>
            </a:r>
            <a:r>
              <a:rPr lang="bg-BG" sz="2205" dirty="0" smtClean="0"/>
              <a:t>осигуровки</a:t>
            </a:r>
            <a:r>
              <a:rPr lang="da-DK" sz="2205" dirty="0" smtClean="0"/>
              <a:t>, </a:t>
            </a:r>
            <a:r>
              <a:rPr lang="bg-BG" sz="2205" dirty="0" smtClean="0"/>
              <a:t>заеми</a:t>
            </a:r>
            <a:r>
              <a:rPr lang="da-DK" sz="2205" dirty="0" smtClean="0"/>
              <a:t>)</a:t>
            </a:r>
            <a:endParaRPr lang="da-DK" sz="2205" dirty="0"/>
          </a:p>
          <a:p>
            <a:pPr marL="315039" indent="-315039">
              <a:buFontTx/>
              <a:buChar char="-"/>
            </a:pPr>
            <a:r>
              <a:rPr lang="da-DK" sz="2205" dirty="0"/>
              <a:t>CO</a:t>
            </a:r>
            <a:r>
              <a:rPr lang="da-DK" sz="2205" baseline="-25000" dirty="0"/>
              <a:t>2 </a:t>
            </a:r>
            <a:r>
              <a:rPr lang="bg-BG" sz="2205" dirty="0" smtClean="0"/>
              <a:t>емисии</a:t>
            </a:r>
            <a:endParaRPr lang="da-DK" sz="2205" dirty="0"/>
          </a:p>
          <a:p>
            <a:endParaRPr lang="da-DK" sz="2315" dirty="0"/>
          </a:p>
        </p:txBody>
      </p:sp>
      <p:sp>
        <p:nvSpPr>
          <p:cNvPr id="6" name="Pladsholder til tekst 1"/>
          <p:cNvSpPr>
            <a:spLocks noGrp="1"/>
          </p:cNvSpPr>
          <p:nvPr>
            <p:ph type="body" sz="quarter" idx="10"/>
          </p:nvPr>
        </p:nvSpPr>
        <p:spPr>
          <a:xfrm>
            <a:off x="621023" y="0"/>
            <a:ext cx="9046157" cy="1081298"/>
          </a:xfrm>
        </p:spPr>
        <p:txBody>
          <a:bodyPr/>
          <a:lstStyle/>
          <a:p>
            <a:pPr lvl="0"/>
            <a:r>
              <a:rPr lang="ru-RU" sz="3200" dirty="0">
                <a:solidFill>
                  <a:srgbClr val="006633"/>
                </a:solidFill>
                <a:latin typeface="Segoe UI" pitchFamily="34" charset="0"/>
                <a:ea typeface="Segoe UI" pitchFamily="34" charset="0"/>
                <a:cs typeface="Segoe UI" pitchFamily="34" charset="0"/>
              </a:rPr>
              <a:t>Пример: Сценарий за Верига за </a:t>
            </a:r>
            <a:r>
              <a:rPr lang="ru-RU" sz="3200" dirty="0" err="1">
                <a:solidFill>
                  <a:srgbClr val="006633"/>
                </a:solidFill>
                <a:latin typeface="Segoe UI" pitchFamily="34" charset="0"/>
                <a:ea typeface="Segoe UI" pitchFamily="34" charset="0"/>
                <a:cs typeface="Segoe UI" pitchFamily="34" charset="0"/>
              </a:rPr>
              <a:t>снабдяване</a:t>
            </a:r>
            <a:r>
              <a:rPr lang="ru-RU" sz="3200" dirty="0">
                <a:solidFill>
                  <a:srgbClr val="006633"/>
                </a:solidFill>
                <a:latin typeface="Segoe UI" pitchFamily="34" charset="0"/>
                <a:ea typeface="Segoe UI" pitchFamily="34" charset="0"/>
                <a:cs typeface="Segoe UI" pitchFamily="34" charset="0"/>
              </a:rPr>
              <a:t> с </a:t>
            </a:r>
            <a:r>
              <a:rPr lang="ru-RU" sz="3200" dirty="0" err="1">
                <a:solidFill>
                  <a:srgbClr val="006633"/>
                </a:solidFill>
                <a:latin typeface="Segoe UI" pitchFamily="34" charset="0"/>
                <a:ea typeface="Segoe UI" pitchFamily="34" charset="0"/>
                <a:cs typeface="Segoe UI" pitchFamily="34" charset="0"/>
              </a:rPr>
              <a:t>житна</a:t>
            </a:r>
            <a:r>
              <a:rPr lang="ru-RU" sz="3200" dirty="0">
                <a:solidFill>
                  <a:srgbClr val="006633"/>
                </a:solidFill>
                <a:latin typeface="Segoe UI" pitchFamily="34" charset="0"/>
                <a:ea typeface="Segoe UI" pitchFamily="34" charset="0"/>
                <a:cs typeface="Segoe UI" pitchFamily="34" charset="0"/>
              </a:rPr>
              <a:t> </a:t>
            </a:r>
            <a:r>
              <a:rPr lang="ru-RU" sz="3200" dirty="0" err="1">
                <a:solidFill>
                  <a:srgbClr val="006633"/>
                </a:solidFill>
                <a:latin typeface="Segoe UI" pitchFamily="34" charset="0"/>
                <a:ea typeface="Segoe UI" pitchFamily="34" charset="0"/>
                <a:cs typeface="Segoe UI" pitchFamily="34" charset="0"/>
              </a:rPr>
              <a:t>слама</a:t>
            </a:r>
            <a:endParaRPr lang="en-US" sz="2646" dirty="0">
              <a:solidFill>
                <a:prstClr val="black"/>
              </a:solidFill>
            </a:endParaRPr>
          </a:p>
        </p:txBody>
      </p:sp>
    </p:spTree>
    <p:extLst>
      <p:ext uri="{BB962C8B-B14F-4D97-AF65-F5344CB8AC3E}">
        <p14:creationId xmlns:p14="http://schemas.microsoft.com/office/powerpoint/2010/main" val="216199834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21024" y="1557651"/>
            <a:ext cx="8122480" cy="5343736"/>
          </a:xfrm>
          <a:prstGeom prst="rect">
            <a:avLst/>
          </a:prstGeom>
        </p:spPr>
      </p:pic>
      <p:sp>
        <p:nvSpPr>
          <p:cNvPr id="5" name="TextBox 4"/>
          <p:cNvSpPr txBox="1"/>
          <p:nvPr/>
        </p:nvSpPr>
        <p:spPr>
          <a:xfrm>
            <a:off x="6299406" y="3939416"/>
            <a:ext cx="4159862" cy="329859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bg-BG" sz="2315" dirty="0" smtClean="0">
                <a:latin typeface="Arial" panose="020B0604020202020204" pitchFamily="34" charset="0"/>
                <a:cs typeface="Arial" panose="020B0604020202020204" pitchFamily="34" charset="0"/>
              </a:rPr>
              <a:t>Жътва</a:t>
            </a:r>
            <a:r>
              <a:rPr lang="da-DK" sz="2315" dirty="0" smtClean="0">
                <a:latin typeface="Arial" panose="020B0604020202020204" pitchFamily="34" charset="0"/>
                <a:cs typeface="Arial" panose="020B0604020202020204" pitchFamily="34" charset="0"/>
              </a:rPr>
              <a:t>: </a:t>
            </a:r>
            <a:r>
              <a:rPr lang="bg-BG" sz="2315" dirty="0" smtClean="0">
                <a:latin typeface="Arial" panose="020B0604020202020204" pitchFamily="34" charset="0"/>
                <a:cs typeface="Arial" panose="020B0604020202020204" pitchFamily="34" charset="0"/>
              </a:rPr>
              <a:t>Август</a:t>
            </a:r>
            <a:r>
              <a:rPr lang="da-DK" sz="2315" dirty="0" smtClean="0">
                <a:latin typeface="Arial" panose="020B0604020202020204" pitchFamily="34" charset="0"/>
                <a:cs typeface="Arial" panose="020B0604020202020204" pitchFamily="34" charset="0"/>
              </a:rPr>
              <a:t> </a:t>
            </a:r>
            <a:r>
              <a:rPr lang="da-DK" sz="2315" dirty="0">
                <a:latin typeface="Arial" panose="020B0604020202020204" pitchFamily="34" charset="0"/>
                <a:cs typeface="Arial" panose="020B0604020202020204" pitchFamily="34" charset="0"/>
              </a:rPr>
              <a:t>90% / </a:t>
            </a:r>
            <a:r>
              <a:rPr lang="bg-BG" sz="2315" dirty="0" smtClean="0">
                <a:latin typeface="Arial" panose="020B0604020202020204" pitchFamily="34" charset="0"/>
                <a:cs typeface="Arial" panose="020B0604020202020204" pitchFamily="34" charset="0"/>
              </a:rPr>
              <a:t>Септември </a:t>
            </a:r>
            <a:r>
              <a:rPr lang="da-DK" sz="2315" dirty="0" smtClean="0">
                <a:latin typeface="Arial" panose="020B0604020202020204" pitchFamily="34" charset="0"/>
                <a:cs typeface="Arial" panose="020B0604020202020204" pitchFamily="34" charset="0"/>
              </a:rPr>
              <a:t>10</a:t>
            </a:r>
            <a:r>
              <a:rPr lang="da-DK" sz="2315" dirty="0">
                <a:latin typeface="Arial" panose="020B0604020202020204" pitchFamily="34" charset="0"/>
                <a:cs typeface="Arial" panose="020B0604020202020204" pitchFamily="34" charset="0"/>
              </a:rPr>
              <a:t>%</a:t>
            </a:r>
          </a:p>
          <a:p>
            <a:endParaRPr lang="da-DK" sz="2315" dirty="0">
              <a:latin typeface="Arial" panose="020B0604020202020204" pitchFamily="34" charset="0"/>
              <a:cs typeface="Arial" panose="020B0604020202020204" pitchFamily="34" charset="0"/>
            </a:endParaRPr>
          </a:p>
          <a:p>
            <a:r>
              <a:rPr lang="bg-BG" sz="2315" dirty="0" smtClean="0">
                <a:latin typeface="Arial" panose="020B0604020202020204" pitchFamily="34" charset="0"/>
                <a:cs typeface="Arial" panose="020B0604020202020204" pitchFamily="34" charset="0"/>
              </a:rPr>
              <a:t>Краен потребител</a:t>
            </a:r>
            <a:r>
              <a:rPr lang="da-DK" sz="2315" dirty="0" smtClean="0">
                <a:latin typeface="Arial" panose="020B0604020202020204" pitchFamily="34" charset="0"/>
                <a:cs typeface="Arial" panose="020B0604020202020204" pitchFamily="34" charset="0"/>
              </a:rPr>
              <a:t>: </a:t>
            </a:r>
            <a:r>
              <a:rPr lang="bg-BG" sz="2315" dirty="0" smtClean="0">
                <a:latin typeface="Arial" panose="020B0604020202020204" pitchFamily="34" charset="0"/>
                <a:cs typeface="Arial" panose="020B0604020202020204" pitchFamily="34" charset="0"/>
              </a:rPr>
              <a:t>Различни</a:t>
            </a:r>
            <a:r>
              <a:rPr lang="da-DK" sz="2315" dirty="0" smtClean="0">
                <a:latin typeface="Arial" panose="020B0604020202020204" pitchFamily="34" charset="0"/>
                <a:cs typeface="Arial" panose="020B0604020202020204" pitchFamily="34" charset="0"/>
              </a:rPr>
              <a:t> </a:t>
            </a:r>
            <a:r>
              <a:rPr lang="bg-BG" sz="2315" dirty="0" smtClean="0">
                <a:latin typeface="Arial" panose="020B0604020202020204" pitchFamily="34" charset="0"/>
                <a:cs typeface="Arial" panose="020B0604020202020204" pitchFamily="34" charset="0"/>
              </a:rPr>
              <a:t>количества</a:t>
            </a:r>
            <a:r>
              <a:rPr lang="da-DK" sz="2315" dirty="0" smtClean="0">
                <a:latin typeface="Arial" panose="020B0604020202020204" pitchFamily="34" charset="0"/>
                <a:cs typeface="Arial" panose="020B0604020202020204" pitchFamily="34" charset="0"/>
              </a:rPr>
              <a:t> </a:t>
            </a:r>
            <a:r>
              <a:rPr lang="da-DK" sz="2315" dirty="0">
                <a:latin typeface="Arial" panose="020B0604020202020204" pitchFamily="34" charset="0"/>
                <a:cs typeface="Arial" panose="020B0604020202020204" pitchFamily="34" charset="0"/>
              </a:rPr>
              <a:t>3000-6000 </a:t>
            </a:r>
            <a:r>
              <a:rPr lang="da-DK" sz="2315" dirty="0" smtClean="0">
                <a:latin typeface="Arial" panose="020B0604020202020204" pitchFamily="34" charset="0"/>
                <a:cs typeface="Arial" panose="020B0604020202020204" pitchFamily="34" charset="0"/>
              </a:rPr>
              <a:t>t/</a:t>
            </a:r>
            <a:r>
              <a:rPr lang="bg-BG" sz="2315" dirty="0" err="1" smtClean="0">
                <a:latin typeface="Arial" panose="020B0604020202020204" pitchFamily="34" charset="0"/>
                <a:cs typeface="Arial" panose="020B0604020202020204" pitchFamily="34" charset="0"/>
              </a:rPr>
              <a:t>мес</a:t>
            </a:r>
            <a:endParaRPr lang="da-DK" sz="2315" dirty="0">
              <a:latin typeface="Arial" panose="020B0604020202020204" pitchFamily="34" charset="0"/>
              <a:cs typeface="Arial" panose="020B0604020202020204" pitchFamily="34" charset="0"/>
            </a:endParaRPr>
          </a:p>
          <a:p>
            <a:r>
              <a:rPr lang="bg-BG" sz="2315" dirty="0" smtClean="0">
                <a:latin typeface="Arial" panose="020B0604020202020204" pitchFamily="34" charset="0"/>
                <a:cs typeface="Arial" panose="020B0604020202020204" pitchFamily="34" charset="0"/>
              </a:rPr>
              <a:t>Прекъсване за поддръжка през юли</a:t>
            </a:r>
            <a:endParaRPr lang="da-DK" sz="2315" dirty="0">
              <a:latin typeface="Arial" panose="020B0604020202020204" pitchFamily="34" charset="0"/>
              <a:cs typeface="Arial" panose="020B0604020202020204" pitchFamily="34" charset="0"/>
            </a:endParaRPr>
          </a:p>
          <a:p>
            <a:endParaRPr lang="da-DK" sz="2315" dirty="0">
              <a:latin typeface="Arial" panose="020B0604020202020204" pitchFamily="34" charset="0"/>
              <a:cs typeface="Arial" panose="020B0604020202020204" pitchFamily="34" charset="0"/>
            </a:endParaRPr>
          </a:p>
          <a:p>
            <a:r>
              <a:rPr lang="bg-BG" sz="2315" dirty="0" smtClean="0">
                <a:latin typeface="Arial" panose="020B0604020202020204" pitchFamily="34" charset="0"/>
                <a:cs typeface="Arial" panose="020B0604020202020204" pitchFamily="34" charset="0"/>
              </a:rPr>
              <a:t>Съхранение на полето</a:t>
            </a:r>
            <a:endParaRPr lang="da-DK" sz="2315" dirty="0">
              <a:latin typeface="Arial" panose="020B0604020202020204" pitchFamily="34" charset="0"/>
              <a:cs typeface="Arial" panose="020B0604020202020204" pitchFamily="34" charset="0"/>
            </a:endParaRPr>
          </a:p>
        </p:txBody>
      </p:sp>
      <p:sp>
        <p:nvSpPr>
          <p:cNvPr id="6" name="Pladsholder til tekst 1"/>
          <p:cNvSpPr>
            <a:spLocks noGrp="1"/>
          </p:cNvSpPr>
          <p:nvPr>
            <p:ph type="body" sz="quarter" idx="10"/>
          </p:nvPr>
        </p:nvSpPr>
        <p:spPr>
          <a:xfrm>
            <a:off x="306141" y="108223"/>
            <a:ext cx="10153128" cy="1152128"/>
          </a:xfrm>
        </p:spPr>
        <p:txBody>
          <a:bodyPr/>
          <a:lstStyle/>
          <a:p>
            <a:pPr lvl="0"/>
            <a:r>
              <a:rPr lang="ru-RU" sz="2800" dirty="0">
                <a:solidFill>
                  <a:srgbClr val="006633"/>
                </a:solidFill>
                <a:latin typeface="Segoe UI" pitchFamily="34" charset="0"/>
                <a:ea typeface="Segoe UI" pitchFamily="34" charset="0"/>
                <a:cs typeface="Segoe UI" pitchFamily="34" charset="0"/>
              </a:rPr>
              <a:t>Пример: Сценарий за Верига за </a:t>
            </a:r>
            <a:r>
              <a:rPr lang="ru-RU" sz="2800" dirty="0" err="1">
                <a:solidFill>
                  <a:srgbClr val="006633"/>
                </a:solidFill>
                <a:latin typeface="Segoe UI" pitchFamily="34" charset="0"/>
                <a:ea typeface="Segoe UI" pitchFamily="34" charset="0"/>
                <a:cs typeface="Segoe UI" pitchFamily="34" charset="0"/>
              </a:rPr>
              <a:t>снабдяване</a:t>
            </a:r>
            <a:r>
              <a:rPr lang="ru-RU" sz="2800" dirty="0">
                <a:solidFill>
                  <a:srgbClr val="006633"/>
                </a:solidFill>
                <a:latin typeface="Segoe UI" pitchFamily="34" charset="0"/>
                <a:ea typeface="Segoe UI" pitchFamily="34" charset="0"/>
                <a:cs typeface="Segoe UI" pitchFamily="34" charset="0"/>
              </a:rPr>
              <a:t> с </a:t>
            </a:r>
            <a:r>
              <a:rPr lang="ru-RU" sz="2800" dirty="0" err="1">
                <a:solidFill>
                  <a:srgbClr val="006633"/>
                </a:solidFill>
                <a:latin typeface="Segoe UI" pitchFamily="34" charset="0"/>
                <a:ea typeface="Segoe UI" pitchFamily="34" charset="0"/>
                <a:cs typeface="Segoe UI" pitchFamily="34" charset="0"/>
              </a:rPr>
              <a:t>житна</a:t>
            </a:r>
            <a:r>
              <a:rPr lang="ru-RU" sz="2800" dirty="0">
                <a:solidFill>
                  <a:srgbClr val="006633"/>
                </a:solidFill>
                <a:latin typeface="Segoe UI" pitchFamily="34" charset="0"/>
                <a:ea typeface="Segoe UI" pitchFamily="34" charset="0"/>
                <a:cs typeface="Segoe UI" pitchFamily="34" charset="0"/>
              </a:rPr>
              <a:t> </a:t>
            </a:r>
            <a:r>
              <a:rPr lang="ru-RU" sz="2800" dirty="0" err="1">
                <a:solidFill>
                  <a:srgbClr val="006633"/>
                </a:solidFill>
                <a:latin typeface="Segoe UI" pitchFamily="34" charset="0"/>
                <a:ea typeface="Segoe UI" pitchFamily="34" charset="0"/>
                <a:cs typeface="Segoe UI" pitchFamily="34" charset="0"/>
              </a:rPr>
              <a:t>слама</a:t>
            </a:r>
            <a:endParaRPr lang="en-US" sz="2800" dirty="0">
              <a:solidFill>
                <a:prstClr val="black"/>
              </a:solidFill>
            </a:endParaRPr>
          </a:p>
        </p:txBody>
      </p:sp>
    </p:spTree>
    <p:extLst>
      <p:ext uri="{BB962C8B-B14F-4D97-AF65-F5344CB8AC3E}">
        <p14:creationId xmlns:p14="http://schemas.microsoft.com/office/powerpoint/2010/main" val="18779970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21024" y="1034462"/>
            <a:ext cx="9140690" cy="5974072"/>
          </a:xfrm>
          <a:prstGeom prst="rect">
            <a:avLst/>
          </a:prstGeom>
        </p:spPr>
      </p:pic>
      <p:sp>
        <p:nvSpPr>
          <p:cNvPr id="5" name="Pladsholder til tekst 1"/>
          <p:cNvSpPr>
            <a:spLocks noGrp="1"/>
          </p:cNvSpPr>
          <p:nvPr>
            <p:ph type="body" sz="quarter" idx="10"/>
          </p:nvPr>
        </p:nvSpPr>
        <p:spPr>
          <a:xfrm>
            <a:off x="234132" y="180230"/>
            <a:ext cx="10297144" cy="854231"/>
          </a:xfrm>
        </p:spPr>
        <p:txBody>
          <a:bodyPr/>
          <a:lstStyle/>
          <a:p>
            <a:pPr lvl="0"/>
            <a:r>
              <a:rPr lang="ru-RU" sz="2800" dirty="0">
                <a:solidFill>
                  <a:srgbClr val="006633"/>
                </a:solidFill>
                <a:latin typeface="Segoe UI" pitchFamily="34" charset="0"/>
                <a:ea typeface="Segoe UI" pitchFamily="34" charset="0"/>
                <a:cs typeface="Segoe UI" pitchFamily="34" charset="0"/>
              </a:rPr>
              <a:t>Пример: Сценарий за Верига за </a:t>
            </a:r>
            <a:r>
              <a:rPr lang="ru-RU" sz="2800" dirty="0" err="1">
                <a:solidFill>
                  <a:srgbClr val="006633"/>
                </a:solidFill>
                <a:latin typeface="Segoe UI" pitchFamily="34" charset="0"/>
                <a:ea typeface="Segoe UI" pitchFamily="34" charset="0"/>
                <a:cs typeface="Segoe UI" pitchFamily="34" charset="0"/>
              </a:rPr>
              <a:t>снабдяване</a:t>
            </a:r>
            <a:r>
              <a:rPr lang="ru-RU" sz="2800" dirty="0">
                <a:solidFill>
                  <a:srgbClr val="006633"/>
                </a:solidFill>
                <a:latin typeface="Segoe UI" pitchFamily="34" charset="0"/>
                <a:ea typeface="Segoe UI" pitchFamily="34" charset="0"/>
                <a:cs typeface="Segoe UI" pitchFamily="34" charset="0"/>
              </a:rPr>
              <a:t> с </a:t>
            </a:r>
            <a:r>
              <a:rPr lang="ru-RU" sz="2800" dirty="0" err="1">
                <a:solidFill>
                  <a:srgbClr val="006633"/>
                </a:solidFill>
                <a:latin typeface="Segoe UI" pitchFamily="34" charset="0"/>
                <a:ea typeface="Segoe UI" pitchFamily="34" charset="0"/>
                <a:cs typeface="Segoe UI" pitchFamily="34" charset="0"/>
              </a:rPr>
              <a:t>житна</a:t>
            </a:r>
            <a:r>
              <a:rPr lang="ru-RU" sz="2800" dirty="0">
                <a:solidFill>
                  <a:srgbClr val="006633"/>
                </a:solidFill>
                <a:latin typeface="Segoe UI" pitchFamily="34" charset="0"/>
                <a:ea typeface="Segoe UI" pitchFamily="34" charset="0"/>
                <a:cs typeface="Segoe UI" pitchFamily="34" charset="0"/>
              </a:rPr>
              <a:t> </a:t>
            </a:r>
            <a:r>
              <a:rPr lang="ru-RU" sz="2800" dirty="0" err="1">
                <a:solidFill>
                  <a:srgbClr val="006633"/>
                </a:solidFill>
                <a:latin typeface="Segoe UI" pitchFamily="34" charset="0"/>
                <a:ea typeface="Segoe UI" pitchFamily="34" charset="0"/>
                <a:cs typeface="Segoe UI" pitchFamily="34" charset="0"/>
              </a:rPr>
              <a:t>слама</a:t>
            </a:r>
            <a:endParaRPr lang="en-US" sz="2800" dirty="0">
              <a:solidFill>
                <a:prstClr val="black"/>
              </a:solidFill>
            </a:endParaRPr>
          </a:p>
        </p:txBody>
      </p:sp>
    </p:spTree>
    <p:extLst>
      <p:ext uri="{BB962C8B-B14F-4D97-AF65-F5344CB8AC3E}">
        <p14:creationId xmlns:p14="http://schemas.microsoft.com/office/powerpoint/2010/main" val="19399284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900740" y="1240083"/>
            <a:ext cx="8539163" cy="5577053"/>
          </a:xfrm>
          <a:prstGeom prst="rect">
            <a:avLst/>
          </a:prstGeom>
        </p:spPr>
      </p:pic>
      <p:sp>
        <p:nvSpPr>
          <p:cNvPr id="5" name="Pladsholder til tekst 1"/>
          <p:cNvSpPr>
            <a:spLocks noGrp="1"/>
          </p:cNvSpPr>
          <p:nvPr>
            <p:ph type="body" sz="quarter" idx="10"/>
          </p:nvPr>
        </p:nvSpPr>
        <p:spPr>
          <a:xfrm>
            <a:off x="378148" y="252239"/>
            <a:ext cx="10153128" cy="781286"/>
          </a:xfrm>
        </p:spPr>
        <p:txBody>
          <a:bodyPr/>
          <a:lstStyle/>
          <a:p>
            <a:pPr lvl="0"/>
            <a:r>
              <a:rPr lang="ru-RU" sz="2800" dirty="0">
                <a:solidFill>
                  <a:srgbClr val="006633"/>
                </a:solidFill>
                <a:latin typeface="Segoe UI" pitchFamily="34" charset="0"/>
                <a:ea typeface="Segoe UI" pitchFamily="34" charset="0"/>
                <a:cs typeface="Segoe UI" pitchFamily="34" charset="0"/>
              </a:rPr>
              <a:t>Пример: Сценарий за Верига за </a:t>
            </a:r>
            <a:r>
              <a:rPr lang="ru-RU" sz="2800" dirty="0" err="1">
                <a:solidFill>
                  <a:srgbClr val="006633"/>
                </a:solidFill>
                <a:latin typeface="Segoe UI" pitchFamily="34" charset="0"/>
                <a:ea typeface="Segoe UI" pitchFamily="34" charset="0"/>
                <a:cs typeface="Segoe UI" pitchFamily="34" charset="0"/>
              </a:rPr>
              <a:t>снабдяване</a:t>
            </a:r>
            <a:r>
              <a:rPr lang="ru-RU" sz="2800" dirty="0">
                <a:solidFill>
                  <a:srgbClr val="006633"/>
                </a:solidFill>
                <a:latin typeface="Segoe UI" pitchFamily="34" charset="0"/>
                <a:ea typeface="Segoe UI" pitchFamily="34" charset="0"/>
                <a:cs typeface="Segoe UI" pitchFamily="34" charset="0"/>
              </a:rPr>
              <a:t> с </a:t>
            </a:r>
            <a:r>
              <a:rPr lang="ru-RU" sz="2800" dirty="0" err="1">
                <a:solidFill>
                  <a:srgbClr val="006633"/>
                </a:solidFill>
                <a:latin typeface="Segoe UI" pitchFamily="34" charset="0"/>
                <a:ea typeface="Segoe UI" pitchFamily="34" charset="0"/>
                <a:cs typeface="Segoe UI" pitchFamily="34" charset="0"/>
              </a:rPr>
              <a:t>житна</a:t>
            </a:r>
            <a:r>
              <a:rPr lang="ru-RU" sz="2800" dirty="0">
                <a:solidFill>
                  <a:srgbClr val="006633"/>
                </a:solidFill>
                <a:latin typeface="Segoe UI" pitchFamily="34" charset="0"/>
                <a:ea typeface="Segoe UI" pitchFamily="34" charset="0"/>
                <a:cs typeface="Segoe UI" pitchFamily="34" charset="0"/>
              </a:rPr>
              <a:t> </a:t>
            </a:r>
            <a:r>
              <a:rPr lang="ru-RU" sz="2800" dirty="0" err="1">
                <a:solidFill>
                  <a:srgbClr val="006633"/>
                </a:solidFill>
                <a:latin typeface="Segoe UI" pitchFamily="34" charset="0"/>
                <a:ea typeface="Segoe UI" pitchFamily="34" charset="0"/>
                <a:cs typeface="Segoe UI" pitchFamily="34" charset="0"/>
              </a:rPr>
              <a:t>слама</a:t>
            </a:r>
            <a:endParaRPr lang="en-US" sz="2800" dirty="0">
              <a:solidFill>
                <a:prstClr val="black"/>
              </a:solidFill>
            </a:endParaRPr>
          </a:p>
        </p:txBody>
      </p:sp>
    </p:spTree>
    <p:extLst>
      <p:ext uri="{BB962C8B-B14F-4D97-AF65-F5344CB8AC3E}">
        <p14:creationId xmlns:p14="http://schemas.microsoft.com/office/powerpoint/2010/main" val="151150225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8188" y="1620391"/>
            <a:ext cx="8784976" cy="3323987"/>
          </a:xfrm>
          <a:prstGeom prst="rect">
            <a:avLst/>
          </a:prstGeom>
          <a:noFill/>
        </p:spPr>
        <p:txBody>
          <a:bodyPr wrap="square" rtlCol="0">
            <a:spAutoFit/>
          </a:bodyPr>
          <a:lstStyle/>
          <a:p>
            <a:r>
              <a:rPr lang="ru-RU" dirty="0" err="1" smtClean="0"/>
              <a:t>Моделиращият</a:t>
            </a:r>
            <a:r>
              <a:rPr lang="ru-RU" dirty="0" smtClean="0"/>
              <a:t> инструмент за </a:t>
            </a:r>
            <a:r>
              <a:rPr lang="ru-RU" dirty="0" err="1"/>
              <a:t>Веригата</a:t>
            </a:r>
            <a:r>
              <a:rPr lang="ru-RU" dirty="0"/>
              <a:t> </a:t>
            </a:r>
            <a:r>
              <a:rPr lang="ru-RU" dirty="0" smtClean="0"/>
              <a:t>за </a:t>
            </a:r>
            <a:r>
              <a:rPr lang="ru-RU" dirty="0" err="1" smtClean="0"/>
              <a:t>снабдяване</a:t>
            </a:r>
            <a:r>
              <a:rPr lang="ru-RU" dirty="0" smtClean="0"/>
              <a:t> с биомаса е на </a:t>
            </a:r>
            <a:r>
              <a:rPr lang="ru-RU" dirty="0" err="1" smtClean="0"/>
              <a:t>разположение</a:t>
            </a:r>
            <a:r>
              <a:rPr lang="ru-RU" dirty="0" smtClean="0"/>
              <a:t> в </a:t>
            </a:r>
            <a:r>
              <a:rPr lang="ru-RU" dirty="0" err="1" smtClean="0"/>
              <a:t>рамките</a:t>
            </a:r>
            <a:r>
              <a:rPr lang="ru-RU" dirty="0" smtClean="0"/>
              <a:t> на проекта</a:t>
            </a:r>
            <a:r>
              <a:rPr lang="da-DK" dirty="0" smtClean="0"/>
              <a:t>. </a:t>
            </a:r>
          </a:p>
          <a:p>
            <a:endParaRPr lang="da-DK" dirty="0"/>
          </a:p>
          <a:p>
            <a:r>
              <a:rPr lang="bg-BG" dirty="0" smtClean="0"/>
              <a:t>Инструментът може да моделира вериги на доставка</a:t>
            </a:r>
            <a:r>
              <a:rPr lang="da-DK" dirty="0" smtClean="0"/>
              <a:t> </a:t>
            </a:r>
            <a:r>
              <a:rPr lang="bg-BG" dirty="0" smtClean="0"/>
              <a:t>за дървесина и селскостопански остатъци и може да се адаптира към специфични сценарии</a:t>
            </a:r>
            <a:endParaRPr lang="da-DK" dirty="0" smtClean="0"/>
          </a:p>
          <a:p>
            <a:endParaRPr lang="da-DK" dirty="0"/>
          </a:p>
          <a:p>
            <a:r>
              <a:rPr lang="bg-BG" dirty="0" smtClean="0"/>
              <a:t>Входните данни трябва да са коректни</a:t>
            </a:r>
            <a:r>
              <a:rPr lang="da-DK" dirty="0" smtClean="0"/>
              <a:t>, </a:t>
            </a:r>
            <a:r>
              <a:rPr lang="bg-BG" dirty="0" smtClean="0"/>
              <a:t>тъй като резултатите от моделирането </a:t>
            </a:r>
            <a:r>
              <a:rPr lang="bg-BG" dirty="0"/>
              <a:t>са </a:t>
            </a:r>
            <a:r>
              <a:rPr lang="bg-BG" dirty="0" smtClean="0"/>
              <a:t>винаги точно толкова коректни, колкото и данните, с които сте захранили модела</a:t>
            </a:r>
            <a:endParaRPr lang="da-DK" dirty="0"/>
          </a:p>
        </p:txBody>
      </p:sp>
      <p:sp>
        <p:nvSpPr>
          <p:cNvPr id="6" name="Pladsholder til tekst 1"/>
          <p:cNvSpPr>
            <a:spLocks noGrp="1"/>
          </p:cNvSpPr>
          <p:nvPr>
            <p:ph type="body" sz="quarter" idx="10"/>
          </p:nvPr>
        </p:nvSpPr>
        <p:spPr>
          <a:xfrm>
            <a:off x="334289" y="300012"/>
            <a:ext cx="9548915" cy="1349667"/>
          </a:xfrm>
        </p:spPr>
        <p:txBody>
          <a:bodyPr/>
          <a:lstStyle/>
          <a:p>
            <a:pPr lvl="0"/>
            <a:r>
              <a:rPr lang="ru-RU" sz="3200" dirty="0">
                <a:solidFill>
                  <a:srgbClr val="006633"/>
                </a:solidFill>
                <a:latin typeface="Segoe UI" pitchFamily="34" charset="0"/>
                <a:ea typeface="Segoe UI" pitchFamily="34" charset="0"/>
                <a:cs typeface="Segoe UI" pitchFamily="34" charset="0"/>
              </a:rPr>
              <a:t>Пример: Сценарий за Верига за </a:t>
            </a:r>
            <a:r>
              <a:rPr lang="ru-RU" sz="3200" dirty="0" err="1">
                <a:solidFill>
                  <a:srgbClr val="006633"/>
                </a:solidFill>
                <a:latin typeface="Segoe UI" pitchFamily="34" charset="0"/>
                <a:ea typeface="Segoe UI" pitchFamily="34" charset="0"/>
                <a:cs typeface="Segoe UI" pitchFamily="34" charset="0"/>
              </a:rPr>
              <a:t>снабдяване</a:t>
            </a:r>
            <a:r>
              <a:rPr lang="ru-RU" sz="3200" dirty="0">
                <a:solidFill>
                  <a:srgbClr val="006633"/>
                </a:solidFill>
                <a:latin typeface="Segoe UI" pitchFamily="34" charset="0"/>
                <a:ea typeface="Segoe UI" pitchFamily="34" charset="0"/>
                <a:cs typeface="Segoe UI" pitchFamily="34" charset="0"/>
              </a:rPr>
              <a:t> с </a:t>
            </a:r>
            <a:r>
              <a:rPr lang="ru-RU" sz="3200" dirty="0" err="1">
                <a:solidFill>
                  <a:srgbClr val="006633"/>
                </a:solidFill>
                <a:latin typeface="Segoe UI" pitchFamily="34" charset="0"/>
                <a:ea typeface="Segoe UI" pitchFamily="34" charset="0"/>
                <a:cs typeface="Segoe UI" pitchFamily="34" charset="0"/>
              </a:rPr>
              <a:t>житна</a:t>
            </a:r>
            <a:r>
              <a:rPr lang="ru-RU" sz="3200" dirty="0">
                <a:solidFill>
                  <a:srgbClr val="006633"/>
                </a:solidFill>
                <a:latin typeface="Segoe UI" pitchFamily="34" charset="0"/>
                <a:ea typeface="Segoe UI" pitchFamily="34" charset="0"/>
                <a:cs typeface="Segoe UI" pitchFamily="34" charset="0"/>
              </a:rPr>
              <a:t> </a:t>
            </a:r>
            <a:r>
              <a:rPr lang="ru-RU" sz="3200" dirty="0" err="1">
                <a:solidFill>
                  <a:srgbClr val="006633"/>
                </a:solidFill>
                <a:latin typeface="Segoe UI" pitchFamily="34" charset="0"/>
                <a:ea typeface="Segoe UI" pitchFamily="34" charset="0"/>
                <a:cs typeface="Segoe UI" pitchFamily="34" charset="0"/>
              </a:rPr>
              <a:t>слама</a:t>
            </a:r>
            <a:endParaRPr lang="en-US" sz="2646" dirty="0">
              <a:solidFill>
                <a:prstClr val="black"/>
              </a:solidFill>
            </a:endParaRPr>
          </a:p>
        </p:txBody>
      </p:sp>
    </p:spTree>
    <p:extLst>
      <p:ext uri="{BB962C8B-B14F-4D97-AF65-F5344CB8AC3E}">
        <p14:creationId xmlns:p14="http://schemas.microsoft.com/office/powerpoint/2010/main" val="20764845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338607" y="143892"/>
            <a:ext cx="9623425" cy="1260475"/>
          </a:xfrm>
        </p:spPr>
        <p:txBody>
          <a:bodyPr/>
          <a:lstStyle/>
          <a:p>
            <a:pPr algn="l" eaLnBrk="1" hangingPunct="1"/>
            <a:r>
              <a:rPr lang="bg-BG" sz="3200" dirty="0" smtClean="0">
                <a:solidFill>
                  <a:srgbClr val="006633"/>
                </a:solidFill>
                <a:latin typeface="Segoe UI" pitchFamily="34" charset="0"/>
                <a:ea typeface="Segoe UI" pitchFamily="34" charset="0"/>
                <a:cs typeface="Segoe UI" pitchFamily="34" charset="0"/>
              </a:rPr>
              <a:t>Литература</a:t>
            </a:r>
            <a:endParaRPr lang="en-US" sz="3200" dirty="0" smtClean="0">
              <a:solidFill>
                <a:srgbClr val="006633"/>
              </a:solidFill>
              <a:latin typeface="Segoe UI" pitchFamily="34" charset="0"/>
              <a:ea typeface="Segoe UI" pitchFamily="34" charset="0"/>
              <a:cs typeface="Segoe UI" pitchFamily="34" charset="0"/>
            </a:endParaRPr>
          </a:p>
        </p:txBody>
      </p:sp>
      <p:sp>
        <p:nvSpPr>
          <p:cNvPr id="9219" name="Subtitle 4"/>
          <p:cNvSpPr>
            <a:spLocks noGrp="1"/>
          </p:cNvSpPr>
          <p:nvPr>
            <p:ph idx="1"/>
          </p:nvPr>
        </p:nvSpPr>
        <p:spPr>
          <a:xfrm>
            <a:off x="306140" y="1404367"/>
            <a:ext cx="9623425" cy="5192180"/>
          </a:xfrm>
        </p:spPr>
        <p:txBody>
          <a:bodyPr/>
          <a:lstStyle/>
          <a:p>
            <a:pPr>
              <a:buFontTx/>
              <a:buChar char="-"/>
            </a:pPr>
            <a:r>
              <a:rPr lang="en-US" sz="1600" dirty="0" smtClean="0">
                <a:latin typeface="Arial" panose="020B0604020202020204" pitchFamily="34" charset="0"/>
                <a:cs typeface="Arial" panose="020B0604020202020204" pitchFamily="34" charset="0"/>
              </a:rPr>
              <a:t>Rotter </a:t>
            </a:r>
            <a:r>
              <a:rPr lang="en-US" sz="1600" dirty="0">
                <a:latin typeface="Arial" panose="020B0604020202020204" pitchFamily="34" charset="0"/>
                <a:cs typeface="Arial" panose="020B0604020202020204" pitchFamily="34" charset="0"/>
              </a:rPr>
              <a:t>S., </a:t>
            </a:r>
            <a:r>
              <a:rPr lang="en-US" sz="1600" dirty="0" err="1">
                <a:latin typeface="Arial" panose="020B0604020202020204" pitchFamily="34" charset="0"/>
                <a:cs typeface="Arial" panose="020B0604020202020204" pitchFamily="34" charset="0"/>
              </a:rPr>
              <a:t>Rohrhofer</a:t>
            </a:r>
            <a:r>
              <a:rPr lang="en-US" sz="1600" dirty="0">
                <a:latin typeface="Arial" panose="020B0604020202020204" pitchFamily="34" charset="0"/>
                <a:cs typeface="Arial" panose="020B0604020202020204" pitchFamily="34" charset="0"/>
              </a:rPr>
              <a:t> C. (2013) Report on logistics processes for transport, handling and storage of biomass residues from feedstock sources to decentral conversion plants. Biomass based energy intermediates boosting biofuel production. FH </a:t>
            </a:r>
            <a:r>
              <a:rPr lang="en-US" sz="1600" dirty="0" err="1">
                <a:latin typeface="Arial" panose="020B0604020202020204" pitchFamily="34" charset="0"/>
                <a:cs typeface="Arial" panose="020B0604020202020204" pitchFamily="34" charset="0"/>
              </a:rPr>
              <a:t>Steyer</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Steyer</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Austria.</a:t>
            </a:r>
            <a:endParaRPr lang="en-US" sz="1800" dirty="0"/>
          </a:p>
          <a:p>
            <a:pPr>
              <a:buFontTx/>
              <a:buChar char="-"/>
            </a:pPr>
            <a:r>
              <a:rPr lang="en-US" sz="1600" dirty="0" err="1" smtClean="0">
                <a:latin typeface="Arial" panose="020B0604020202020204" pitchFamily="34" charset="0"/>
                <a:cs typeface="Arial" panose="020B0604020202020204" pitchFamily="34" charset="0"/>
              </a:rPr>
              <a:t>Francescato</a:t>
            </a:r>
            <a:r>
              <a:rPr lang="en-US" sz="1600" dirty="0" smtClean="0">
                <a:latin typeface="Arial" panose="020B0604020202020204" pitchFamily="34" charset="0"/>
                <a:cs typeface="Arial" panose="020B0604020202020204" pitchFamily="34" charset="0"/>
              </a:rPr>
              <a:t> V. et al (2008). Wood fuel handbook. </a:t>
            </a:r>
            <a:r>
              <a:rPr lang="en-US" sz="1600" dirty="0" err="1" smtClean="0">
                <a:latin typeface="Arial" panose="020B0604020202020204" pitchFamily="34" charset="0"/>
                <a:cs typeface="Arial" panose="020B0604020202020204" pitchFamily="34" charset="0"/>
              </a:rPr>
              <a:t>Aebiom</a:t>
            </a:r>
            <a:r>
              <a:rPr lang="en-US" sz="1600" dirty="0" smtClean="0">
                <a:latin typeface="Arial" panose="020B0604020202020204" pitchFamily="34" charset="0"/>
                <a:cs typeface="Arial" panose="020B0604020202020204" pitchFamily="34" charset="0"/>
              </a:rPr>
              <a:t> – AIEL Italian Agroforestry Energy Association.</a:t>
            </a:r>
          </a:p>
          <a:p>
            <a:pPr>
              <a:buFontTx/>
              <a:buChar char="-"/>
            </a:pPr>
            <a:r>
              <a:rPr lang="en-US" sz="1600" dirty="0" err="1" smtClean="0">
                <a:latin typeface="Arial" panose="020B0604020202020204" pitchFamily="34" charset="0"/>
                <a:cs typeface="Arial" panose="020B0604020202020204" pitchFamily="34" charset="0"/>
              </a:rPr>
              <a:t>Serup</a:t>
            </a:r>
            <a:r>
              <a:rPr lang="en-US" sz="1600" dirty="0" smtClean="0">
                <a:latin typeface="Arial" panose="020B0604020202020204" pitchFamily="34" charset="0"/>
                <a:cs typeface="Arial" panose="020B0604020202020204" pitchFamily="34" charset="0"/>
              </a:rPr>
              <a:t> H. et al. (2002). Wood for Energy production. Center for Biomass Technology, Denmark</a:t>
            </a:r>
          </a:p>
          <a:p>
            <a:pPr>
              <a:buFontTx/>
              <a:buChar char="-"/>
            </a:pPr>
            <a:r>
              <a:rPr lang="en-US" sz="1600" dirty="0" smtClean="0">
                <a:latin typeface="Arial" panose="020B0604020202020204" pitchFamily="34" charset="0"/>
                <a:cs typeface="Arial" panose="020B0604020202020204" pitchFamily="34" charset="0"/>
              </a:rPr>
              <a:t>Sims R.E.H. (2007) Bioenergy </a:t>
            </a:r>
            <a:r>
              <a:rPr lang="en-US" sz="1600" dirty="0">
                <a:latin typeface="Arial" panose="020B0604020202020204" pitchFamily="34" charset="0"/>
                <a:cs typeface="Arial" panose="020B0604020202020204" pitchFamily="34" charset="0"/>
              </a:rPr>
              <a:t>Project </a:t>
            </a:r>
            <a:r>
              <a:rPr lang="en-US" sz="1600" dirty="0" smtClean="0">
                <a:latin typeface="Arial" panose="020B0604020202020204" pitchFamily="34" charset="0"/>
                <a:cs typeface="Arial" panose="020B0604020202020204" pitchFamily="34" charset="0"/>
              </a:rPr>
              <a:t>Development Biomass Supply. International Energy Agency – IEA. </a:t>
            </a:r>
          </a:p>
          <a:p>
            <a:pPr>
              <a:buFontTx/>
              <a:buChar char="-"/>
            </a:pPr>
            <a:r>
              <a:rPr lang="en-US" sz="1600" dirty="0" err="1" smtClean="0">
                <a:latin typeface="Arial" panose="020B0604020202020204" pitchFamily="34" charset="0"/>
                <a:ea typeface="Segoe UI" panose="020B0502040204020203" pitchFamily="34" charset="0"/>
                <a:cs typeface="Arial" panose="020B0604020202020204" pitchFamily="34" charset="0"/>
              </a:rPr>
              <a:t>Nikolaisen</a:t>
            </a:r>
            <a:r>
              <a:rPr lang="en-US" sz="1600" dirty="0" smtClean="0">
                <a:latin typeface="Arial" panose="020B0604020202020204" pitchFamily="34" charset="0"/>
                <a:ea typeface="Segoe UI" panose="020B0502040204020203" pitchFamily="34" charset="0"/>
                <a:cs typeface="Arial" panose="020B0604020202020204" pitchFamily="34" charset="0"/>
              </a:rPr>
              <a:t> </a:t>
            </a:r>
            <a:r>
              <a:rPr lang="en-US" sz="1600" dirty="0">
                <a:latin typeface="Arial" panose="020B0604020202020204" pitchFamily="34" charset="0"/>
                <a:ea typeface="Segoe UI" panose="020B0502040204020203" pitchFamily="34" charset="0"/>
                <a:cs typeface="Arial" panose="020B0604020202020204" pitchFamily="34" charset="0"/>
              </a:rPr>
              <a:t>L. et al. (1998) Straw for Energy Production – Center for Biomass Technology. Danish Technological </a:t>
            </a:r>
            <a:r>
              <a:rPr lang="en-US" sz="1600" dirty="0" smtClean="0">
                <a:latin typeface="Arial" panose="020B0604020202020204" pitchFamily="34" charset="0"/>
                <a:ea typeface="Segoe UI" panose="020B0502040204020203" pitchFamily="34" charset="0"/>
                <a:cs typeface="Arial" panose="020B0604020202020204" pitchFamily="34" charset="0"/>
              </a:rPr>
              <a:t>Institute</a:t>
            </a:r>
          </a:p>
          <a:p>
            <a:pPr>
              <a:buFontTx/>
              <a:buChar char="-"/>
            </a:pPr>
            <a:r>
              <a:rPr lang="en-US" sz="1600" dirty="0" err="1" smtClean="0">
                <a:latin typeface="Arial" panose="020B0604020202020204" pitchFamily="34" charset="0"/>
                <a:ea typeface="Segoe UI" panose="020B0502040204020203" pitchFamily="34" charset="0"/>
                <a:cs typeface="Arial" panose="020B0604020202020204" pitchFamily="34" charset="0"/>
              </a:rPr>
              <a:t>Skot</a:t>
            </a:r>
            <a:r>
              <a:rPr lang="en-US" sz="1600" dirty="0" smtClean="0">
                <a:latin typeface="Arial" panose="020B0604020202020204" pitchFamily="34" charset="0"/>
                <a:ea typeface="Segoe UI" panose="020B0502040204020203" pitchFamily="34" charset="0"/>
                <a:cs typeface="Arial" panose="020B0604020202020204" pitchFamily="34" charset="0"/>
              </a:rPr>
              <a:t> </a:t>
            </a:r>
            <a:r>
              <a:rPr lang="en-US" sz="1600" dirty="0">
                <a:latin typeface="Arial" panose="020B0604020202020204" pitchFamily="34" charset="0"/>
                <a:ea typeface="Segoe UI" panose="020B0502040204020203" pitchFamily="34" charset="0"/>
                <a:cs typeface="Arial" panose="020B0604020202020204" pitchFamily="34" charset="0"/>
              </a:rPr>
              <a:t>T. et al. (2011) Straw to Energy Status, Technologies and Innovation in Denmark. Agro Business Park </a:t>
            </a:r>
            <a:r>
              <a:rPr lang="en-US" sz="1600" dirty="0" smtClean="0">
                <a:latin typeface="Arial" panose="020B0604020202020204" pitchFamily="34" charset="0"/>
                <a:ea typeface="Segoe UI" panose="020B0502040204020203" pitchFamily="34" charset="0"/>
                <a:cs typeface="Arial" panose="020B0604020202020204" pitchFamily="34" charset="0"/>
              </a:rPr>
              <a:t>A/S.</a:t>
            </a:r>
          </a:p>
          <a:p>
            <a:pPr>
              <a:buFontTx/>
              <a:buChar char="-"/>
            </a:pPr>
            <a:r>
              <a:rPr lang="en-US" sz="1600" dirty="0" err="1" smtClean="0">
                <a:latin typeface="Arial" panose="020B0604020202020204" pitchFamily="34" charset="0"/>
                <a:ea typeface="Segoe UI" panose="020B0502040204020203" pitchFamily="34" charset="0"/>
                <a:cs typeface="Arial" panose="020B0604020202020204" pitchFamily="34" charset="0"/>
              </a:rPr>
              <a:t>Alakangas</a:t>
            </a:r>
            <a:r>
              <a:rPr lang="en-US" sz="1600" dirty="0" smtClean="0">
                <a:latin typeface="Arial" panose="020B0604020202020204" pitchFamily="34" charset="0"/>
                <a:ea typeface="Segoe UI" panose="020B0502040204020203" pitchFamily="34" charset="0"/>
                <a:cs typeface="Arial" panose="020B0604020202020204" pitchFamily="34" charset="0"/>
              </a:rPr>
              <a:t> </a:t>
            </a:r>
            <a:r>
              <a:rPr lang="en-US" sz="1600" dirty="0">
                <a:latin typeface="Arial" panose="020B0604020202020204" pitchFamily="34" charset="0"/>
                <a:ea typeface="Segoe UI" panose="020B0502040204020203" pitchFamily="34" charset="0"/>
                <a:cs typeface="Arial" panose="020B0604020202020204" pitchFamily="34" charset="0"/>
              </a:rPr>
              <a:t>E. et al. (2007) Biomass Fuel Supply Chains for Solid Biofuels.  VTT Research Center, </a:t>
            </a:r>
            <a:r>
              <a:rPr lang="en-US" sz="1600" dirty="0" smtClean="0">
                <a:latin typeface="Arial" panose="020B0604020202020204" pitchFamily="34" charset="0"/>
                <a:ea typeface="Segoe UI" panose="020B0502040204020203" pitchFamily="34" charset="0"/>
                <a:cs typeface="Arial" panose="020B0604020202020204" pitchFamily="34" charset="0"/>
              </a:rPr>
              <a:t>Finland</a:t>
            </a:r>
          </a:p>
          <a:p>
            <a:pPr>
              <a:buFontTx/>
              <a:buChar char="-"/>
            </a:pPr>
            <a:r>
              <a:rPr lang="da-DK" sz="1600" dirty="0" smtClean="0">
                <a:latin typeface="Arial" panose="020B0604020202020204" pitchFamily="34" charset="0"/>
                <a:cs typeface="Arial" panose="020B0604020202020204" pitchFamily="34" charset="0"/>
              </a:rPr>
              <a:t>Monforti</a:t>
            </a:r>
            <a:r>
              <a:rPr lang="da-DK" sz="1600" dirty="0">
                <a:latin typeface="Arial" panose="020B0604020202020204" pitchFamily="34" charset="0"/>
                <a:cs typeface="Arial" panose="020B0604020202020204" pitchFamily="34" charset="0"/>
              </a:rPr>
              <a:t>, F., </a:t>
            </a:r>
            <a:r>
              <a:rPr lang="da-DK" sz="1600" dirty="0" err="1">
                <a:latin typeface="Arial" panose="020B0604020202020204" pitchFamily="34" charset="0"/>
                <a:cs typeface="Arial" panose="020B0604020202020204" pitchFamily="34" charset="0"/>
              </a:rPr>
              <a:t>Bódis</a:t>
            </a:r>
            <a:r>
              <a:rPr lang="da-DK" sz="1600" dirty="0">
                <a:latin typeface="Arial" panose="020B0604020202020204" pitchFamily="34" charset="0"/>
                <a:cs typeface="Arial" panose="020B0604020202020204" pitchFamily="34" charset="0"/>
              </a:rPr>
              <a:t>, K., </a:t>
            </a:r>
            <a:r>
              <a:rPr lang="da-DK" sz="1600" dirty="0" err="1">
                <a:latin typeface="Arial" panose="020B0604020202020204" pitchFamily="34" charset="0"/>
                <a:cs typeface="Arial" panose="020B0604020202020204" pitchFamily="34" charset="0"/>
              </a:rPr>
              <a:t>Scarlat</a:t>
            </a:r>
            <a:r>
              <a:rPr lang="da-DK" sz="1600" dirty="0">
                <a:latin typeface="Arial" panose="020B0604020202020204" pitchFamily="34" charset="0"/>
                <a:cs typeface="Arial" panose="020B0604020202020204" pitchFamily="34" charset="0"/>
              </a:rPr>
              <a:t>, N., &amp; </a:t>
            </a:r>
            <a:r>
              <a:rPr lang="da-DK" sz="1600" dirty="0" err="1">
                <a:latin typeface="Arial" panose="020B0604020202020204" pitchFamily="34" charset="0"/>
                <a:cs typeface="Arial" panose="020B0604020202020204" pitchFamily="34" charset="0"/>
              </a:rPr>
              <a:t>Dallemand</a:t>
            </a:r>
            <a:r>
              <a:rPr lang="da-DK" sz="1600" dirty="0">
                <a:latin typeface="Arial" panose="020B0604020202020204" pitchFamily="34" charset="0"/>
                <a:cs typeface="Arial" panose="020B0604020202020204" pitchFamily="34" charset="0"/>
              </a:rPr>
              <a:t>, J. F. (2013). The </a:t>
            </a:r>
            <a:r>
              <a:rPr lang="da-DK" sz="1600" dirty="0" err="1">
                <a:latin typeface="Arial" panose="020B0604020202020204" pitchFamily="34" charset="0"/>
                <a:cs typeface="Arial" panose="020B0604020202020204" pitchFamily="34" charset="0"/>
              </a:rPr>
              <a:t>possible</a:t>
            </a:r>
            <a:r>
              <a:rPr lang="da-DK" sz="1600" dirty="0">
                <a:latin typeface="Arial" panose="020B0604020202020204" pitchFamily="34" charset="0"/>
                <a:cs typeface="Arial" panose="020B0604020202020204" pitchFamily="34" charset="0"/>
              </a:rPr>
              <a:t> </a:t>
            </a:r>
            <a:r>
              <a:rPr lang="da-DK" sz="1600" dirty="0" err="1">
                <a:latin typeface="Arial" panose="020B0604020202020204" pitchFamily="34" charset="0"/>
                <a:cs typeface="Arial" panose="020B0604020202020204" pitchFamily="34" charset="0"/>
              </a:rPr>
              <a:t>contribution</a:t>
            </a:r>
            <a:r>
              <a:rPr lang="da-DK" sz="1600" dirty="0">
                <a:latin typeface="Arial" panose="020B0604020202020204" pitchFamily="34" charset="0"/>
                <a:cs typeface="Arial" panose="020B0604020202020204" pitchFamily="34" charset="0"/>
              </a:rPr>
              <a:t> of </a:t>
            </a:r>
            <a:r>
              <a:rPr lang="da-DK" sz="1600" dirty="0" err="1">
                <a:latin typeface="Arial" panose="020B0604020202020204" pitchFamily="34" charset="0"/>
                <a:cs typeface="Arial" panose="020B0604020202020204" pitchFamily="34" charset="0"/>
              </a:rPr>
              <a:t>agricultural</a:t>
            </a:r>
            <a:r>
              <a:rPr lang="da-DK" sz="1600" dirty="0">
                <a:latin typeface="Arial" panose="020B0604020202020204" pitchFamily="34" charset="0"/>
                <a:cs typeface="Arial" panose="020B0604020202020204" pitchFamily="34" charset="0"/>
              </a:rPr>
              <a:t> </a:t>
            </a:r>
            <a:r>
              <a:rPr lang="da-DK" sz="1600" dirty="0" err="1">
                <a:latin typeface="Arial" panose="020B0604020202020204" pitchFamily="34" charset="0"/>
                <a:cs typeface="Arial" panose="020B0604020202020204" pitchFamily="34" charset="0"/>
              </a:rPr>
              <a:t>crop</a:t>
            </a:r>
            <a:r>
              <a:rPr lang="da-DK" sz="1600" dirty="0">
                <a:latin typeface="Arial" panose="020B0604020202020204" pitchFamily="34" charset="0"/>
                <a:cs typeface="Arial" panose="020B0604020202020204" pitchFamily="34" charset="0"/>
              </a:rPr>
              <a:t> </a:t>
            </a:r>
            <a:r>
              <a:rPr lang="da-DK" sz="1600" dirty="0" err="1">
                <a:latin typeface="Arial" panose="020B0604020202020204" pitchFamily="34" charset="0"/>
                <a:cs typeface="Arial" panose="020B0604020202020204" pitchFamily="34" charset="0"/>
              </a:rPr>
              <a:t>residues</a:t>
            </a:r>
            <a:r>
              <a:rPr lang="da-DK" sz="1600" dirty="0">
                <a:latin typeface="Arial" panose="020B0604020202020204" pitchFamily="34" charset="0"/>
                <a:cs typeface="Arial" panose="020B0604020202020204" pitchFamily="34" charset="0"/>
              </a:rPr>
              <a:t> to </a:t>
            </a:r>
            <a:r>
              <a:rPr lang="da-DK" sz="1600" dirty="0" err="1">
                <a:latin typeface="Arial" panose="020B0604020202020204" pitchFamily="34" charset="0"/>
                <a:cs typeface="Arial" panose="020B0604020202020204" pitchFamily="34" charset="0"/>
              </a:rPr>
              <a:t>renewable</a:t>
            </a:r>
            <a:r>
              <a:rPr lang="da-DK" sz="1600" dirty="0">
                <a:latin typeface="Arial" panose="020B0604020202020204" pitchFamily="34" charset="0"/>
                <a:cs typeface="Arial" panose="020B0604020202020204" pitchFamily="34" charset="0"/>
              </a:rPr>
              <a:t> </a:t>
            </a:r>
            <a:r>
              <a:rPr lang="da-DK" sz="1600" dirty="0" err="1">
                <a:latin typeface="Arial" panose="020B0604020202020204" pitchFamily="34" charset="0"/>
                <a:cs typeface="Arial" panose="020B0604020202020204" pitchFamily="34" charset="0"/>
              </a:rPr>
              <a:t>energy</a:t>
            </a:r>
            <a:r>
              <a:rPr lang="da-DK" sz="1600" dirty="0">
                <a:latin typeface="Arial" panose="020B0604020202020204" pitchFamily="34" charset="0"/>
                <a:cs typeface="Arial" panose="020B0604020202020204" pitchFamily="34" charset="0"/>
              </a:rPr>
              <a:t> </a:t>
            </a:r>
            <a:r>
              <a:rPr lang="da-DK" sz="1600" dirty="0" err="1">
                <a:latin typeface="Arial" panose="020B0604020202020204" pitchFamily="34" charset="0"/>
                <a:cs typeface="Arial" panose="020B0604020202020204" pitchFamily="34" charset="0"/>
              </a:rPr>
              <a:t>targets</a:t>
            </a:r>
            <a:r>
              <a:rPr lang="da-DK" sz="1600" dirty="0">
                <a:latin typeface="Arial" panose="020B0604020202020204" pitchFamily="34" charset="0"/>
                <a:cs typeface="Arial" panose="020B0604020202020204" pitchFamily="34" charset="0"/>
              </a:rPr>
              <a:t> in Europe: A </a:t>
            </a:r>
            <a:r>
              <a:rPr lang="da-DK" sz="1600" dirty="0" err="1">
                <a:latin typeface="Arial" panose="020B0604020202020204" pitchFamily="34" charset="0"/>
                <a:cs typeface="Arial" panose="020B0604020202020204" pitchFamily="34" charset="0"/>
              </a:rPr>
              <a:t>spatially</a:t>
            </a:r>
            <a:r>
              <a:rPr lang="da-DK" sz="1600" dirty="0">
                <a:latin typeface="Arial" panose="020B0604020202020204" pitchFamily="34" charset="0"/>
                <a:cs typeface="Arial" panose="020B0604020202020204" pitchFamily="34" charset="0"/>
              </a:rPr>
              <a:t> </a:t>
            </a:r>
            <a:r>
              <a:rPr lang="da-DK" sz="1600" dirty="0" err="1">
                <a:latin typeface="Arial" panose="020B0604020202020204" pitchFamily="34" charset="0"/>
                <a:cs typeface="Arial" panose="020B0604020202020204" pitchFamily="34" charset="0"/>
              </a:rPr>
              <a:t>explicit</a:t>
            </a:r>
            <a:r>
              <a:rPr lang="da-DK" sz="1600" dirty="0">
                <a:latin typeface="Arial" panose="020B0604020202020204" pitchFamily="34" charset="0"/>
                <a:cs typeface="Arial" panose="020B0604020202020204" pitchFamily="34" charset="0"/>
              </a:rPr>
              <a:t> </a:t>
            </a:r>
            <a:r>
              <a:rPr lang="da-DK" sz="1600" dirty="0" err="1">
                <a:latin typeface="Arial" panose="020B0604020202020204" pitchFamily="34" charset="0"/>
                <a:cs typeface="Arial" panose="020B0604020202020204" pitchFamily="34" charset="0"/>
              </a:rPr>
              <a:t>study</a:t>
            </a:r>
            <a:r>
              <a:rPr lang="da-DK" sz="1600" dirty="0">
                <a:latin typeface="Arial" panose="020B0604020202020204" pitchFamily="34" charset="0"/>
                <a:cs typeface="Arial" panose="020B0604020202020204" pitchFamily="34" charset="0"/>
              </a:rPr>
              <a:t>. </a:t>
            </a:r>
            <a:r>
              <a:rPr lang="da-DK" sz="1600" i="1" dirty="0" err="1">
                <a:latin typeface="Arial" panose="020B0604020202020204" pitchFamily="34" charset="0"/>
                <a:cs typeface="Arial" panose="020B0604020202020204" pitchFamily="34" charset="0"/>
              </a:rPr>
              <a:t>Renewable</a:t>
            </a:r>
            <a:r>
              <a:rPr lang="da-DK" sz="1600" i="1" dirty="0">
                <a:latin typeface="Arial" panose="020B0604020202020204" pitchFamily="34" charset="0"/>
                <a:cs typeface="Arial" panose="020B0604020202020204" pitchFamily="34" charset="0"/>
              </a:rPr>
              <a:t> and </a:t>
            </a:r>
            <a:r>
              <a:rPr lang="da-DK" sz="1600" i="1" dirty="0" err="1">
                <a:latin typeface="Arial" panose="020B0604020202020204" pitchFamily="34" charset="0"/>
                <a:cs typeface="Arial" panose="020B0604020202020204" pitchFamily="34" charset="0"/>
              </a:rPr>
              <a:t>Sustainable</a:t>
            </a:r>
            <a:r>
              <a:rPr lang="da-DK" sz="1600" i="1" dirty="0">
                <a:latin typeface="Arial" panose="020B0604020202020204" pitchFamily="34" charset="0"/>
                <a:cs typeface="Arial" panose="020B0604020202020204" pitchFamily="34" charset="0"/>
              </a:rPr>
              <a:t> Energy </a:t>
            </a:r>
            <a:r>
              <a:rPr lang="da-DK" sz="1600" i="1" dirty="0" err="1">
                <a:latin typeface="Arial" panose="020B0604020202020204" pitchFamily="34" charset="0"/>
                <a:cs typeface="Arial" panose="020B0604020202020204" pitchFamily="34" charset="0"/>
              </a:rPr>
              <a:t>Reviews</a:t>
            </a:r>
            <a:r>
              <a:rPr lang="da-DK" sz="1600" dirty="0">
                <a:latin typeface="Arial" panose="020B0604020202020204" pitchFamily="34" charset="0"/>
                <a:cs typeface="Arial" panose="020B0604020202020204" pitchFamily="34" charset="0"/>
              </a:rPr>
              <a:t>, </a:t>
            </a:r>
            <a:r>
              <a:rPr lang="da-DK" sz="1600" i="1" dirty="0">
                <a:latin typeface="Arial" panose="020B0604020202020204" pitchFamily="34" charset="0"/>
                <a:cs typeface="Arial" panose="020B0604020202020204" pitchFamily="34" charset="0"/>
              </a:rPr>
              <a:t>19</a:t>
            </a:r>
            <a:r>
              <a:rPr lang="da-DK" sz="1600" dirty="0">
                <a:latin typeface="Arial" panose="020B0604020202020204" pitchFamily="34" charset="0"/>
                <a:cs typeface="Arial" panose="020B0604020202020204" pitchFamily="34" charset="0"/>
              </a:rPr>
              <a:t>, </a:t>
            </a:r>
            <a:r>
              <a:rPr lang="da-DK" sz="1600" dirty="0" smtClean="0">
                <a:latin typeface="Arial" panose="020B0604020202020204" pitchFamily="34" charset="0"/>
                <a:cs typeface="Arial" panose="020B0604020202020204" pitchFamily="34" charset="0"/>
              </a:rPr>
              <a:t>666-677.</a:t>
            </a:r>
          </a:p>
          <a:p>
            <a:pPr>
              <a:buFontTx/>
              <a:buChar char="-"/>
            </a:pPr>
            <a:r>
              <a:rPr lang="da-DK" sz="1600" dirty="0" err="1" smtClean="0">
                <a:latin typeface="Arial" panose="020B0604020202020204" pitchFamily="34" charset="0"/>
                <a:cs typeface="Arial" panose="020B0604020202020204" pitchFamily="34" charset="0"/>
              </a:rPr>
              <a:t>B</a:t>
            </a:r>
            <a:r>
              <a:rPr lang="da-DK" sz="1600" dirty="0" err="1" smtClean="0">
                <a:latin typeface="Arial" panose="020B0604020202020204" pitchFamily="34" charset="0"/>
                <a:ea typeface="Segoe UI" panose="020B0502040204020203" pitchFamily="34" charset="0"/>
                <a:cs typeface="Arial" panose="020B0604020202020204" pitchFamily="34" charset="0"/>
              </a:rPr>
              <a:t>öttcher</a:t>
            </a:r>
            <a:r>
              <a:rPr lang="da-DK" sz="1600" dirty="0" smtClean="0">
                <a:latin typeface="Arial" panose="020B0604020202020204" pitchFamily="34" charset="0"/>
                <a:ea typeface="Segoe UI" panose="020B0502040204020203" pitchFamily="34" charset="0"/>
                <a:cs typeface="Arial" panose="020B0604020202020204" pitchFamily="34" charset="0"/>
              </a:rPr>
              <a:t> </a:t>
            </a:r>
            <a:r>
              <a:rPr lang="da-DK" sz="1600" dirty="0">
                <a:latin typeface="Arial" panose="020B0604020202020204" pitchFamily="34" charset="0"/>
                <a:ea typeface="Segoe UI" panose="020B0502040204020203" pitchFamily="34" charset="0"/>
                <a:cs typeface="Arial" panose="020B0604020202020204" pitchFamily="34" charset="0"/>
              </a:rPr>
              <a:t>H, Dees M, Fritz SM, </a:t>
            </a:r>
            <a:r>
              <a:rPr lang="da-DK" sz="1600" dirty="0" err="1">
                <a:latin typeface="Arial" panose="020B0604020202020204" pitchFamily="34" charset="0"/>
                <a:ea typeface="Segoe UI" panose="020B0502040204020203" pitchFamily="34" charset="0"/>
                <a:cs typeface="Arial" panose="020B0604020202020204" pitchFamily="34" charset="0"/>
              </a:rPr>
              <a:t>Goltsev</a:t>
            </a:r>
            <a:r>
              <a:rPr lang="da-DK" sz="1600" dirty="0">
                <a:latin typeface="Arial" panose="020B0604020202020204" pitchFamily="34" charset="0"/>
                <a:ea typeface="Segoe UI" panose="020B0502040204020203" pitchFamily="34" charset="0"/>
                <a:cs typeface="Arial" panose="020B0604020202020204" pitchFamily="34" charset="0"/>
              </a:rPr>
              <a:t> V, </a:t>
            </a:r>
            <a:r>
              <a:rPr lang="da-DK" sz="1600" dirty="0" err="1">
                <a:latin typeface="Arial" panose="020B0604020202020204" pitchFamily="34" charset="0"/>
                <a:ea typeface="Segoe UI" panose="020B0502040204020203" pitchFamily="34" charset="0"/>
                <a:cs typeface="Arial" panose="020B0604020202020204" pitchFamily="34" charset="0"/>
              </a:rPr>
              <a:t>Gunia</a:t>
            </a:r>
            <a:r>
              <a:rPr lang="da-DK" sz="1600" dirty="0">
                <a:latin typeface="Arial" panose="020B0604020202020204" pitchFamily="34" charset="0"/>
                <a:ea typeface="Segoe UI" panose="020B0502040204020203" pitchFamily="34" charset="0"/>
                <a:cs typeface="Arial" panose="020B0604020202020204" pitchFamily="34" charset="0"/>
              </a:rPr>
              <a:t> K, </a:t>
            </a:r>
            <a:r>
              <a:rPr lang="da-DK" sz="1600" dirty="0" err="1">
                <a:latin typeface="Arial" panose="020B0604020202020204" pitchFamily="34" charset="0"/>
                <a:ea typeface="Segoe UI" panose="020B0502040204020203" pitchFamily="34" charset="0"/>
                <a:cs typeface="Arial" panose="020B0604020202020204" pitchFamily="34" charset="0"/>
              </a:rPr>
              <a:t>Huck</a:t>
            </a:r>
            <a:r>
              <a:rPr lang="da-DK" sz="1600" dirty="0">
                <a:latin typeface="Arial" panose="020B0604020202020204" pitchFamily="34" charset="0"/>
                <a:ea typeface="Segoe UI" panose="020B0502040204020203" pitchFamily="34" charset="0"/>
                <a:cs typeface="Arial" panose="020B0604020202020204" pitchFamily="34" charset="0"/>
              </a:rPr>
              <a:t> I, Lindner M, </a:t>
            </a:r>
            <a:r>
              <a:rPr lang="da-DK" sz="1600" dirty="0" err="1">
                <a:latin typeface="Arial" panose="020B0604020202020204" pitchFamily="34" charset="0"/>
                <a:ea typeface="Segoe UI" panose="020B0502040204020203" pitchFamily="34" charset="0"/>
                <a:cs typeface="Arial" panose="020B0604020202020204" pitchFamily="34" charset="0"/>
              </a:rPr>
              <a:t>Paappanen</a:t>
            </a:r>
            <a:r>
              <a:rPr lang="da-DK" sz="1600" dirty="0">
                <a:latin typeface="Arial" panose="020B0604020202020204" pitchFamily="34" charset="0"/>
                <a:ea typeface="Segoe UI" panose="020B0502040204020203" pitchFamily="34" charset="0"/>
                <a:cs typeface="Arial" panose="020B0604020202020204" pitchFamily="34" charset="0"/>
              </a:rPr>
              <a:t> T, </a:t>
            </a:r>
            <a:r>
              <a:rPr lang="da-DK" sz="1600" dirty="0" err="1">
                <a:latin typeface="Arial" panose="020B0604020202020204" pitchFamily="34" charset="0"/>
                <a:ea typeface="Segoe UI" panose="020B0502040204020203" pitchFamily="34" charset="0"/>
                <a:cs typeface="Arial" panose="020B0604020202020204" pitchFamily="34" charset="0"/>
              </a:rPr>
              <a:t>Pekkanen</a:t>
            </a:r>
            <a:r>
              <a:rPr lang="da-DK" sz="1600" dirty="0">
                <a:latin typeface="Arial" panose="020B0604020202020204" pitchFamily="34" charset="0"/>
                <a:ea typeface="Segoe UI" panose="020B0502040204020203" pitchFamily="34" charset="0"/>
                <a:cs typeface="Arial" panose="020B0604020202020204" pitchFamily="34" charset="0"/>
              </a:rPr>
              <a:t> JM, Ramos CIS, et al.: </a:t>
            </a:r>
            <a:r>
              <a:rPr lang="da-DK" sz="1600" dirty="0" err="1">
                <a:latin typeface="Arial" panose="020B0604020202020204" pitchFamily="34" charset="0"/>
                <a:ea typeface="Segoe UI" panose="020B0502040204020203" pitchFamily="34" charset="0"/>
                <a:cs typeface="Arial" panose="020B0604020202020204" pitchFamily="34" charset="0"/>
              </a:rPr>
              <a:t>Biomass</a:t>
            </a:r>
            <a:r>
              <a:rPr lang="da-DK" sz="1600" dirty="0">
                <a:latin typeface="Arial" panose="020B0604020202020204" pitchFamily="34" charset="0"/>
                <a:ea typeface="Segoe UI" panose="020B0502040204020203" pitchFamily="34" charset="0"/>
                <a:cs typeface="Arial" panose="020B0604020202020204" pitchFamily="34" charset="0"/>
              </a:rPr>
              <a:t> Energy Europe: Illustration Case for Europe. International </a:t>
            </a:r>
            <a:r>
              <a:rPr lang="da-DK" sz="1600" dirty="0" err="1">
                <a:latin typeface="Arial" panose="020B0604020202020204" pitchFamily="34" charset="0"/>
                <a:ea typeface="Segoe UI" panose="020B0502040204020203" pitchFamily="34" charset="0"/>
                <a:cs typeface="Arial" panose="020B0604020202020204" pitchFamily="34" charset="0"/>
              </a:rPr>
              <a:t>Institute</a:t>
            </a:r>
            <a:r>
              <a:rPr lang="da-DK" sz="1600" dirty="0">
                <a:latin typeface="Arial" panose="020B0604020202020204" pitchFamily="34" charset="0"/>
                <a:ea typeface="Segoe UI" panose="020B0502040204020203" pitchFamily="34" charset="0"/>
                <a:cs typeface="Arial" panose="020B0604020202020204" pitchFamily="34" charset="0"/>
              </a:rPr>
              <a:t> for Applied Systems Analysis, </a:t>
            </a:r>
            <a:r>
              <a:rPr lang="da-DK" sz="1600" dirty="0" err="1">
                <a:latin typeface="Arial" panose="020B0604020202020204" pitchFamily="34" charset="0"/>
                <a:ea typeface="Segoe UI" panose="020B0502040204020203" pitchFamily="34" charset="0"/>
                <a:cs typeface="Arial" panose="020B0604020202020204" pitchFamily="34" charset="0"/>
              </a:rPr>
              <a:t>Laxenburg</a:t>
            </a:r>
            <a:r>
              <a:rPr lang="da-DK" sz="1600" dirty="0">
                <a:latin typeface="Arial" panose="020B0604020202020204" pitchFamily="34" charset="0"/>
                <a:ea typeface="Segoe UI" panose="020B0502040204020203" pitchFamily="34" charset="0"/>
                <a:cs typeface="Arial" panose="020B0604020202020204" pitchFamily="34" charset="0"/>
              </a:rPr>
              <a:t>, </a:t>
            </a:r>
            <a:r>
              <a:rPr lang="da-DK" sz="1600" dirty="0" err="1">
                <a:latin typeface="Arial" panose="020B0604020202020204" pitchFamily="34" charset="0"/>
                <a:ea typeface="Segoe UI" panose="020B0502040204020203" pitchFamily="34" charset="0"/>
                <a:cs typeface="Arial" panose="020B0604020202020204" pitchFamily="34" charset="0"/>
              </a:rPr>
              <a:t>Austria</a:t>
            </a:r>
            <a:r>
              <a:rPr lang="da-DK" sz="1600" dirty="0">
                <a:latin typeface="Arial" panose="020B0604020202020204" pitchFamily="34" charset="0"/>
                <a:ea typeface="Segoe UI" panose="020B0502040204020203" pitchFamily="34" charset="0"/>
                <a:cs typeface="Arial" panose="020B0604020202020204" pitchFamily="34" charset="0"/>
              </a:rPr>
              <a:t>; </a:t>
            </a:r>
            <a:r>
              <a:rPr lang="da-DK" sz="1600" dirty="0" smtClean="0">
                <a:latin typeface="Arial" panose="020B0604020202020204" pitchFamily="34" charset="0"/>
                <a:ea typeface="Segoe UI" panose="020B0502040204020203" pitchFamily="34" charset="0"/>
                <a:cs typeface="Arial" panose="020B0604020202020204" pitchFamily="34" charset="0"/>
              </a:rPr>
              <a:t>2010.</a:t>
            </a:r>
          </a:p>
          <a:p>
            <a:pPr>
              <a:buFontTx/>
              <a:buChar char="-"/>
            </a:pPr>
            <a:r>
              <a:rPr lang="da-DK" sz="1600" dirty="0" smtClean="0">
                <a:latin typeface="Arial" panose="020B0604020202020204" pitchFamily="34" charset="0"/>
                <a:ea typeface="Segoe UI" panose="020B0502040204020203" pitchFamily="34" charset="0"/>
                <a:cs typeface="Arial" panose="020B0604020202020204" pitchFamily="34" charset="0"/>
              </a:rPr>
              <a:t>Eldrup </a:t>
            </a:r>
            <a:r>
              <a:rPr lang="da-DK" sz="1600" dirty="0">
                <a:latin typeface="Arial" panose="020B0604020202020204" pitchFamily="34" charset="0"/>
                <a:ea typeface="Segoe UI" panose="020B0502040204020203" pitchFamily="34" charset="0"/>
                <a:cs typeface="Arial" panose="020B0604020202020204" pitchFamily="34" charset="0"/>
              </a:rPr>
              <a:t>A. et al. (2007) </a:t>
            </a:r>
            <a:r>
              <a:rPr lang="da-DK" sz="1600" dirty="0" err="1">
                <a:latin typeface="Arial" panose="020B0604020202020204" pitchFamily="34" charset="0"/>
                <a:ea typeface="Segoe UI" panose="020B0502040204020203" pitchFamily="34" charset="0"/>
                <a:cs typeface="Arial" panose="020B0604020202020204" pitchFamily="34" charset="0"/>
              </a:rPr>
              <a:t>Bioenergy</a:t>
            </a:r>
            <a:r>
              <a:rPr lang="da-DK" sz="1600" dirty="0">
                <a:latin typeface="Arial" panose="020B0604020202020204" pitchFamily="34" charset="0"/>
                <a:ea typeface="Segoe UI" panose="020B0502040204020203" pitchFamily="34" charset="0"/>
                <a:cs typeface="Arial" panose="020B0604020202020204" pitchFamily="34" charset="0"/>
              </a:rPr>
              <a:t> for </a:t>
            </a:r>
            <a:r>
              <a:rPr lang="da-DK" sz="1600" dirty="0" err="1">
                <a:latin typeface="Arial" panose="020B0604020202020204" pitchFamily="34" charset="0"/>
                <a:ea typeface="Segoe UI" panose="020B0502040204020203" pitchFamily="34" charset="0"/>
                <a:cs typeface="Arial" panose="020B0604020202020204" pitchFamily="34" charset="0"/>
              </a:rPr>
              <a:t>electricity</a:t>
            </a:r>
            <a:r>
              <a:rPr lang="da-DK" sz="1600" dirty="0">
                <a:latin typeface="Arial" panose="020B0604020202020204" pitchFamily="34" charset="0"/>
                <a:ea typeface="Segoe UI" panose="020B0502040204020203" pitchFamily="34" charset="0"/>
                <a:cs typeface="Arial" panose="020B0604020202020204" pitchFamily="34" charset="0"/>
              </a:rPr>
              <a:t> and heat. Vattenfall and DONG Energy, Denmark. </a:t>
            </a:r>
          </a:p>
          <a:p>
            <a:pPr>
              <a:buFontTx/>
              <a:buChar char="-"/>
            </a:pPr>
            <a:endParaRPr lang="en-US" sz="1600" dirty="0" smtClean="0">
              <a:latin typeface="Arial" panose="020B0604020202020204" pitchFamily="34" charset="0"/>
              <a:cs typeface="Arial" panose="020B0604020202020204" pitchFamily="34" charset="0"/>
            </a:endParaRPr>
          </a:p>
          <a:p>
            <a:pPr>
              <a:buFontTx/>
              <a:buChar char="-"/>
            </a:pPr>
            <a:endParaRPr lang="en-US" sz="1600" dirty="0" smtClean="0">
              <a:latin typeface="Arial" panose="020B0604020202020204" pitchFamily="34" charset="0"/>
              <a:cs typeface="Arial" panose="020B0604020202020204" pitchFamily="34" charset="0"/>
            </a:endParaRPr>
          </a:p>
          <a:p>
            <a:pPr marL="0" indent="0">
              <a:buNone/>
            </a:pPr>
            <a:endParaRPr lang="en-US" sz="1800" dirty="0" smtClean="0"/>
          </a:p>
        </p:txBody>
      </p:sp>
    </p:spTree>
    <p:extLst>
      <p:ext uri="{BB962C8B-B14F-4D97-AF65-F5344CB8AC3E}">
        <p14:creationId xmlns:p14="http://schemas.microsoft.com/office/powerpoint/2010/main" val="42352767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ogistEC Fonts">
      <a:majorFont>
        <a:latin typeface="Eras Medium ITC"/>
        <a:ea typeface=""/>
        <a:cs typeface=""/>
      </a:majorFont>
      <a:minorFont>
        <a:latin typeface="Eras Medium IT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ogistEC Fonts">
      <a:majorFont>
        <a:latin typeface="Eras Medium ITC"/>
        <a:ea typeface=""/>
        <a:cs typeface=""/>
      </a:majorFont>
      <a:minorFont>
        <a:latin typeface="Eras Medium IT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ogistEC Fonts">
      <a:majorFont>
        <a:latin typeface="Eras Medium ITC"/>
        <a:ea typeface=""/>
        <a:cs typeface=""/>
      </a:majorFont>
      <a:minorFont>
        <a:latin typeface="Eras Medium IT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ogistEC Fonts">
      <a:majorFont>
        <a:latin typeface="Eras Medium ITC"/>
        <a:ea typeface=""/>
        <a:cs typeface=""/>
      </a:majorFont>
      <a:minorFont>
        <a:latin typeface="Eras Medium IT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81300DF05BFFF5488754ED6B4B928EDC" ma:contentTypeVersion="" ma:contentTypeDescription="Ein neues Dokument erstellen." ma:contentTypeScope="" ma:versionID="9aea77f0a57e2178dd3bfc44fbe8e7c4">
  <xsd:schema xmlns:xsd="http://www.w3.org/2001/XMLSchema" xmlns:xs="http://www.w3.org/2001/XMLSchema" xmlns:p="http://schemas.microsoft.com/office/2006/metadata/properties" targetNamespace="http://schemas.microsoft.com/office/2006/metadata/properties" ma:root="true" ma:fieldsID="a3e3bd5b30da81adf0232bc759dde9f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EF3774D-6C20-4DAE-9C43-6B602BA12F44}">
  <ds:schemaRefs>
    <ds:schemaRef ds:uri="http://schemas.microsoft.com/sharepoint/v3/contenttype/forms"/>
  </ds:schemaRefs>
</ds:datastoreItem>
</file>

<file path=customXml/itemProps2.xml><?xml version="1.0" encoding="utf-8"?>
<ds:datastoreItem xmlns:ds="http://schemas.openxmlformats.org/officeDocument/2006/customXml" ds:itemID="{E540ACD4-E951-4520-82B8-F1AE736CED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0CA52C1-4D9D-4D41-B2D9-30AE44B71B80}">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1469</TotalTime>
  <Words>3525</Words>
  <Application>Microsoft Office PowerPoint</Application>
  <PresentationFormat>По избор</PresentationFormat>
  <Paragraphs>621</Paragraphs>
  <Slides>57</Slides>
  <Notes>57</Notes>
  <HiddenSlides>0</HiddenSlides>
  <MMClips>0</MMClips>
  <ScaleCrop>false</ScaleCrop>
  <HeadingPairs>
    <vt:vector size="4" baseType="variant">
      <vt:variant>
        <vt:lpstr>Тема</vt:lpstr>
      </vt:variant>
      <vt:variant>
        <vt:i4>4</vt:i4>
      </vt:variant>
      <vt:variant>
        <vt:lpstr>Заглавия на слайдовете</vt:lpstr>
      </vt:variant>
      <vt:variant>
        <vt:i4>57</vt:i4>
      </vt:variant>
    </vt:vector>
  </HeadingPairs>
  <TitlesOfParts>
    <vt:vector size="61" baseType="lpstr">
      <vt:lpstr>Office Theme</vt:lpstr>
      <vt:lpstr>2_Custom Design</vt:lpstr>
      <vt:lpstr>1_Custom Design</vt:lpstr>
      <vt:lpstr>Custom Design</vt:lpstr>
      <vt:lpstr>Презентация на PowerPoint</vt:lpstr>
      <vt:lpstr>Общ преглед</vt:lpstr>
      <vt:lpstr>Твърди биогорива</vt:lpstr>
      <vt:lpstr>Горива от дървесина</vt:lpstr>
      <vt:lpstr>Суровина за биогорива на дървесна основа</vt:lpstr>
      <vt:lpstr>Суровини за биогорива от дървесина</vt:lpstr>
      <vt:lpstr>Презентация на PowerPoint</vt:lpstr>
      <vt:lpstr>Суровини за биогорива от дървесина</vt:lpstr>
      <vt:lpstr>Суровини  за биогорива от дървесина</vt:lpstr>
      <vt:lpstr>Биогорива на база селскостопански остатъци</vt:lpstr>
      <vt:lpstr>Сламата като суровина за биоенергия</vt:lpstr>
      <vt:lpstr>Енергийни култури като суровина</vt:lpstr>
      <vt:lpstr>Твърди биогорива</vt:lpstr>
      <vt:lpstr>Пелетизация на биомаса</vt:lpstr>
      <vt:lpstr>Брикетиране на биомаса</vt:lpstr>
      <vt:lpstr>Общ преглед</vt:lpstr>
      <vt:lpstr>Логистика на биомаса и вериги за доставка</vt:lpstr>
      <vt:lpstr>Търсене на биомаса за биоенергийни системи</vt:lpstr>
      <vt:lpstr>Logistics</vt:lpstr>
      <vt:lpstr>Вериги за доставка на биомаса</vt:lpstr>
      <vt:lpstr>Вериги за доставка на биомаса</vt:lpstr>
      <vt:lpstr>Вериги за доставка на биомаса</vt:lpstr>
      <vt:lpstr>Фактори за разходите на вериги за доставка на биомаса по страна от ЕС</vt:lpstr>
      <vt:lpstr>Верига за доставка на дървесно гориво</vt:lpstr>
      <vt:lpstr>Верига за доставка на дървесно гориво</vt:lpstr>
      <vt:lpstr>Верига за доставка на дървесно гориво</vt:lpstr>
      <vt:lpstr>Верига за доставка на дървесно гориво– Машини и оборудване</vt:lpstr>
      <vt:lpstr>Верига за доставка на дървесно гориво– Машини и оборудване</vt:lpstr>
      <vt:lpstr>Верига за доставка на дървесно гориво– Машини и оборудване</vt:lpstr>
      <vt:lpstr>Верига за доставка на дървесно гориво– Машини и оборудване</vt:lpstr>
      <vt:lpstr>Верига за доставка на дървесно гориво– Машини и оборудване</vt:lpstr>
      <vt:lpstr>Верига за доставка на слама</vt:lpstr>
      <vt:lpstr>Верига за доставка на слама</vt:lpstr>
      <vt:lpstr>Верига за доставка на слама</vt:lpstr>
      <vt:lpstr>Верига за доставка на слама</vt:lpstr>
      <vt:lpstr>Верига за доставка на слама</vt:lpstr>
      <vt:lpstr>Транспорт </vt:lpstr>
      <vt:lpstr>Товарене/Разтоварване</vt:lpstr>
      <vt:lpstr>Съхранение </vt:lpstr>
      <vt:lpstr>Общ преглед</vt:lpstr>
      <vt:lpstr>Сигурност на доставките</vt:lpstr>
      <vt:lpstr>Аспекти на безопасността</vt:lpstr>
      <vt:lpstr>Контрол на качеството</vt:lpstr>
      <vt:lpstr>Общ преглед</vt:lpstr>
      <vt:lpstr>Моделиране на вериги за доставка на биомаса</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Литература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B4B seminar material</dc:title>
  <dc:creator>Windows User</dc:creator>
  <cp:lastModifiedBy>user</cp:lastModifiedBy>
  <cp:revision>51</cp:revision>
  <dcterms:created xsi:type="dcterms:W3CDTF">2013-03-14T12:11:00Z</dcterms:created>
  <dcterms:modified xsi:type="dcterms:W3CDTF">2016-09-02T07:16:31Z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0x01010081300DF05BFFF5488754ED6B4B928EDC</vt:lpwstr>
  </property>
</Properties>
</file>